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Quattrocento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QuattrocentoSans-bold.fntdata"/><Relationship Id="rId10" Type="http://schemas.openxmlformats.org/officeDocument/2006/relationships/slide" Target="slides/slide4.xml"/><Relationship Id="rId21" Type="http://schemas.openxmlformats.org/officeDocument/2006/relationships/font" Target="fonts/QuattrocentoSans-regular.fntdata"/><Relationship Id="rId13" Type="http://schemas.openxmlformats.org/officeDocument/2006/relationships/slide" Target="slides/slide7.xml"/><Relationship Id="rId24" Type="http://schemas.openxmlformats.org/officeDocument/2006/relationships/font" Target="fonts/QuattrocentoSans-boldItalic.fntdata"/><Relationship Id="rId12" Type="http://schemas.openxmlformats.org/officeDocument/2006/relationships/slide" Target="slides/slide6.xml"/><Relationship Id="rId23" Type="http://schemas.openxmlformats.org/officeDocument/2006/relationships/font" Target="fonts/QuattrocentoSans-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9f15d187be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g19f15d187be_2_5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8003efef53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28003efef53_0_1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8003efef53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28003efef53_0_2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8003efef53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8003efef53_0_2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8003efef53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28003efef53_0_2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9f15d187be_2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g19f15d187be_2_3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4a6580325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24a6580325b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4a6580325b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g24a6580325b_1_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8003efef5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g28003efef53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8003efef5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g28003efef53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4a6580325b_1_4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24a6580325b_1_47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4a6580325b_1_4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24a6580325b_1_49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8003efef5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8003efef53_0_1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4a6580325b_1_5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4a6580325b_1_50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56" name="Shape 56"/>
        <p:cNvGrpSpPr/>
        <p:nvPr/>
      </p:nvGrpSpPr>
      <p:grpSpPr>
        <a:xfrm>
          <a:off x="0" y="0"/>
          <a:ext cx="0" cy="0"/>
          <a:chOff x="0" y="0"/>
          <a:chExt cx="0" cy="0"/>
        </a:xfrm>
      </p:grpSpPr>
      <p:sp>
        <p:nvSpPr>
          <p:cNvPr id="57" name="Google Shape;57;p14"/>
          <p:cNvSpPr/>
          <p:nvPr>
            <p:ph idx="2" type="pic"/>
          </p:nvPr>
        </p:nvSpPr>
        <p:spPr>
          <a:xfrm>
            <a:off x="1880826" y="902205"/>
            <a:ext cx="560599" cy="56059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58" name="Shape 58"/>
        <p:cNvGrpSpPr/>
        <p:nvPr/>
      </p:nvGrpSpPr>
      <p:grpSpPr>
        <a:xfrm>
          <a:off x="0" y="0"/>
          <a:ext cx="0" cy="0"/>
          <a:chOff x="0" y="0"/>
          <a:chExt cx="0" cy="0"/>
        </a:xfrm>
      </p:grpSpPr>
      <p:sp>
        <p:nvSpPr>
          <p:cNvPr id="59" name="Google Shape;59;p15"/>
          <p:cNvSpPr/>
          <p:nvPr>
            <p:ph idx="2" type="pic"/>
          </p:nvPr>
        </p:nvSpPr>
        <p:spPr>
          <a:xfrm>
            <a:off x="2784990" y="507632"/>
            <a:ext cx="252890" cy="252890"/>
          </a:xfrm>
          <a:prstGeom prst="rect">
            <a:avLst/>
          </a:prstGeom>
          <a:noFill/>
          <a:ln>
            <a:noFill/>
          </a:ln>
        </p:spPr>
      </p:sp>
      <p:sp>
        <p:nvSpPr>
          <p:cNvPr id="60" name="Google Shape;60;p15"/>
          <p:cNvSpPr/>
          <p:nvPr>
            <p:ph idx="3" type="pic"/>
          </p:nvPr>
        </p:nvSpPr>
        <p:spPr>
          <a:xfrm>
            <a:off x="2784990" y="1547930"/>
            <a:ext cx="252890" cy="252889"/>
          </a:xfrm>
          <a:prstGeom prst="rect">
            <a:avLst/>
          </a:prstGeom>
          <a:noFill/>
          <a:ln>
            <a:noFill/>
          </a:ln>
        </p:spPr>
      </p:sp>
      <p:sp>
        <p:nvSpPr>
          <p:cNvPr id="61" name="Google Shape;61;p15"/>
          <p:cNvSpPr/>
          <p:nvPr>
            <p:ph idx="4" type="pic"/>
          </p:nvPr>
        </p:nvSpPr>
        <p:spPr>
          <a:xfrm>
            <a:off x="2825071" y="2067237"/>
            <a:ext cx="177090" cy="177090"/>
          </a:xfrm>
          <a:prstGeom prst="rect">
            <a:avLst/>
          </a:prstGeom>
          <a:noFill/>
          <a:ln>
            <a:noFill/>
          </a:ln>
        </p:spPr>
      </p:sp>
      <p:sp>
        <p:nvSpPr>
          <p:cNvPr id="62" name="Google Shape;62;p15"/>
          <p:cNvSpPr/>
          <p:nvPr>
            <p:ph idx="5" type="pic"/>
          </p:nvPr>
        </p:nvSpPr>
        <p:spPr>
          <a:xfrm>
            <a:off x="2784990" y="2473046"/>
            <a:ext cx="252890" cy="252890"/>
          </a:xfrm>
          <a:prstGeom prst="rect">
            <a:avLst/>
          </a:prstGeom>
          <a:noFill/>
          <a:ln>
            <a:noFill/>
          </a:ln>
        </p:spPr>
      </p:sp>
      <p:sp>
        <p:nvSpPr>
          <p:cNvPr id="63" name="Google Shape;63;p15"/>
          <p:cNvSpPr/>
          <p:nvPr>
            <p:ph idx="6" type="pic"/>
          </p:nvPr>
        </p:nvSpPr>
        <p:spPr>
          <a:xfrm>
            <a:off x="1366706" y="4795348"/>
            <a:ext cx="216147" cy="216147"/>
          </a:xfrm>
          <a:prstGeom prst="rect">
            <a:avLst/>
          </a:prstGeom>
          <a:noFill/>
          <a:ln>
            <a:noFill/>
          </a:ln>
        </p:spPr>
      </p:sp>
      <p:sp>
        <p:nvSpPr>
          <p:cNvPr id="64" name="Google Shape;64;p15"/>
          <p:cNvSpPr/>
          <p:nvPr>
            <p:ph idx="7" type="pic"/>
          </p:nvPr>
        </p:nvSpPr>
        <p:spPr>
          <a:xfrm>
            <a:off x="6105077" y="3740946"/>
            <a:ext cx="252889" cy="252889"/>
          </a:xfrm>
          <a:prstGeom prst="rect">
            <a:avLst/>
          </a:prstGeom>
          <a:noFill/>
          <a:ln>
            <a:noFill/>
          </a:ln>
        </p:spPr>
      </p:sp>
      <p:sp>
        <p:nvSpPr>
          <p:cNvPr id="65" name="Google Shape;65;p15"/>
          <p:cNvSpPr/>
          <p:nvPr>
            <p:ph idx="8" type="pic"/>
          </p:nvPr>
        </p:nvSpPr>
        <p:spPr>
          <a:xfrm>
            <a:off x="6105077" y="4187502"/>
            <a:ext cx="252889" cy="252889"/>
          </a:xfrm>
          <a:prstGeom prst="rect">
            <a:avLst/>
          </a:prstGeom>
          <a:noFill/>
          <a:ln>
            <a:noFill/>
          </a:ln>
        </p:spPr>
      </p:sp>
      <p:sp>
        <p:nvSpPr>
          <p:cNvPr id="66" name="Google Shape;66;p15"/>
          <p:cNvSpPr/>
          <p:nvPr>
            <p:ph idx="9" type="pic"/>
          </p:nvPr>
        </p:nvSpPr>
        <p:spPr>
          <a:xfrm>
            <a:off x="6105077" y="4627115"/>
            <a:ext cx="252889" cy="252889"/>
          </a:xfrm>
          <a:prstGeom prst="rect">
            <a:avLst/>
          </a:prstGeom>
          <a:noFill/>
          <a:ln>
            <a:noFill/>
          </a:ln>
        </p:spPr>
      </p:sp>
      <p:sp>
        <p:nvSpPr>
          <p:cNvPr id="67" name="Google Shape;67;p15"/>
          <p:cNvSpPr/>
          <p:nvPr>
            <p:ph idx="13" type="pic"/>
          </p:nvPr>
        </p:nvSpPr>
        <p:spPr>
          <a:xfrm>
            <a:off x="3108961" y="2934425"/>
            <a:ext cx="2658292" cy="2660904"/>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8" name="Shape 68"/>
        <p:cNvGrpSpPr/>
        <p:nvPr/>
      </p:nvGrpSpPr>
      <p:grpSpPr>
        <a:xfrm>
          <a:off x="0" y="0"/>
          <a:ext cx="0" cy="0"/>
          <a:chOff x="0" y="0"/>
          <a:chExt cx="0" cy="0"/>
        </a:xfrm>
      </p:grpSpPr>
      <p:sp>
        <p:nvSpPr>
          <p:cNvPr id="69" name="Google Shape;69;p16"/>
          <p:cNvSpPr/>
          <p:nvPr>
            <p:ph idx="2" type="pic"/>
          </p:nvPr>
        </p:nvSpPr>
        <p:spPr>
          <a:xfrm>
            <a:off x="1877732" y="371475"/>
            <a:ext cx="560599" cy="560599"/>
          </a:xfrm>
          <a:prstGeom prst="rect">
            <a:avLst/>
          </a:prstGeom>
          <a:noFill/>
          <a:ln>
            <a:noFill/>
          </a:ln>
        </p:spPr>
      </p:sp>
      <p:sp>
        <p:nvSpPr>
          <p:cNvPr id="70" name="Google Shape;70;p16"/>
          <p:cNvSpPr/>
          <p:nvPr>
            <p:ph idx="3" type="pic"/>
          </p:nvPr>
        </p:nvSpPr>
        <p:spPr>
          <a:xfrm>
            <a:off x="1911787" y="2125545"/>
            <a:ext cx="5256812" cy="3863316"/>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1" name="Shape 71"/>
        <p:cNvGrpSpPr/>
        <p:nvPr/>
      </p:nvGrpSpPr>
      <p:grpSpPr>
        <a:xfrm>
          <a:off x="0" y="0"/>
          <a:ext cx="0" cy="0"/>
          <a:chOff x="0" y="0"/>
          <a:chExt cx="0" cy="0"/>
        </a:xfrm>
      </p:grpSpPr>
      <p:sp>
        <p:nvSpPr>
          <p:cNvPr id="72" name="Google Shape;72;p17"/>
          <p:cNvSpPr/>
          <p:nvPr>
            <p:ph idx="2" type="pic"/>
          </p:nvPr>
        </p:nvSpPr>
        <p:spPr>
          <a:xfrm>
            <a:off x="514350" y="376735"/>
            <a:ext cx="8165129" cy="2285633"/>
          </a:xfrm>
          <a:prstGeom prst="rect">
            <a:avLst/>
          </a:prstGeom>
          <a:noFill/>
          <a:ln>
            <a:noFill/>
          </a:ln>
        </p:spPr>
      </p:sp>
      <p:sp>
        <p:nvSpPr>
          <p:cNvPr id="73" name="Google Shape;73;p17"/>
          <p:cNvSpPr/>
          <p:nvPr>
            <p:ph idx="3" type="pic"/>
          </p:nvPr>
        </p:nvSpPr>
        <p:spPr>
          <a:xfrm>
            <a:off x="995830" y="2017920"/>
            <a:ext cx="1519914" cy="1519914"/>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74" name="Shape 74"/>
        <p:cNvGrpSpPr/>
        <p:nvPr/>
      </p:nvGrpSpPr>
      <p:grpSpPr>
        <a:xfrm>
          <a:off x="0" y="0"/>
          <a:ext cx="0" cy="0"/>
          <a:chOff x="0" y="0"/>
          <a:chExt cx="0" cy="0"/>
        </a:xfrm>
      </p:grpSpPr>
      <p:sp>
        <p:nvSpPr>
          <p:cNvPr id="75" name="Google Shape;75;p18"/>
          <p:cNvSpPr/>
          <p:nvPr>
            <p:ph idx="2" type="pic"/>
          </p:nvPr>
        </p:nvSpPr>
        <p:spPr>
          <a:xfrm>
            <a:off x="1877732" y="371475"/>
            <a:ext cx="560599" cy="560599"/>
          </a:xfrm>
          <a:prstGeom prst="rect">
            <a:avLst/>
          </a:prstGeom>
          <a:noFill/>
          <a:ln>
            <a:noFill/>
          </a:ln>
        </p:spPr>
      </p:sp>
      <p:sp>
        <p:nvSpPr>
          <p:cNvPr id="76" name="Google Shape;76;p18"/>
          <p:cNvSpPr/>
          <p:nvPr>
            <p:ph idx="3" type="pic"/>
          </p:nvPr>
        </p:nvSpPr>
        <p:spPr>
          <a:xfrm>
            <a:off x="1971675" y="2345260"/>
            <a:ext cx="832657" cy="832658"/>
          </a:xfrm>
          <a:prstGeom prst="rect">
            <a:avLst/>
          </a:prstGeom>
          <a:noFill/>
          <a:ln>
            <a:noFill/>
          </a:ln>
        </p:spPr>
      </p:sp>
      <p:sp>
        <p:nvSpPr>
          <p:cNvPr id="77" name="Google Shape;77;p18"/>
          <p:cNvSpPr/>
          <p:nvPr>
            <p:ph idx="4" type="pic"/>
          </p:nvPr>
        </p:nvSpPr>
        <p:spPr>
          <a:xfrm>
            <a:off x="4828022" y="2345260"/>
            <a:ext cx="832657" cy="832658"/>
          </a:xfrm>
          <a:prstGeom prst="rect">
            <a:avLst/>
          </a:prstGeom>
          <a:noFill/>
          <a:ln>
            <a:noFill/>
          </a:ln>
        </p:spPr>
      </p:sp>
      <p:sp>
        <p:nvSpPr>
          <p:cNvPr id="78" name="Google Shape;78;p18"/>
          <p:cNvSpPr/>
          <p:nvPr>
            <p:ph idx="5" type="pic"/>
          </p:nvPr>
        </p:nvSpPr>
        <p:spPr>
          <a:xfrm>
            <a:off x="1971675" y="3716860"/>
            <a:ext cx="832657" cy="832657"/>
          </a:xfrm>
          <a:prstGeom prst="rect">
            <a:avLst/>
          </a:prstGeom>
          <a:noFill/>
          <a:ln>
            <a:noFill/>
          </a:ln>
        </p:spPr>
      </p:sp>
      <p:sp>
        <p:nvSpPr>
          <p:cNvPr id="79" name="Google Shape;79;p18"/>
          <p:cNvSpPr/>
          <p:nvPr>
            <p:ph idx="6" type="pic"/>
          </p:nvPr>
        </p:nvSpPr>
        <p:spPr>
          <a:xfrm>
            <a:off x="4828022" y="3716860"/>
            <a:ext cx="832657" cy="832657"/>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0" name="Shape 80"/>
        <p:cNvGrpSpPr/>
        <p:nvPr/>
      </p:nvGrpSpPr>
      <p:grpSpPr>
        <a:xfrm>
          <a:off x="0" y="0"/>
          <a:ext cx="0" cy="0"/>
          <a:chOff x="0" y="0"/>
          <a:chExt cx="0" cy="0"/>
        </a:xfrm>
      </p:grpSpPr>
      <p:sp>
        <p:nvSpPr>
          <p:cNvPr id="81" name="Google Shape;81;p19"/>
          <p:cNvSpPr/>
          <p:nvPr>
            <p:ph idx="2" type="pic"/>
          </p:nvPr>
        </p:nvSpPr>
        <p:spPr>
          <a:xfrm>
            <a:off x="1877732" y="371475"/>
            <a:ext cx="560599" cy="560599"/>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82" name="Shape 82"/>
        <p:cNvGrpSpPr/>
        <p:nvPr/>
      </p:nvGrpSpPr>
      <p:grpSpPr>
        <a:xfrm>
          <a:off x="0" y="0"/>
          <a:ext cx="0" cy="0"/>
          <a:chOff x="0" y="0"/>
          <a:chExt cx="0" cy="0"/>
        </a:xfrm>
      </p:grpSpPr>
      <p:sp>
        <p:nvSpPr>
          <p:cNvPr id="83" name="Google Shape;83;p20"/>
          <p:cNvSpPr/>
          <p:nvPr>
            <p:ph idx="2" type="pic"/>
          </p:nvPr>
        </p:nvSpPr>
        <p:spPr>
          <a:xfrm>
            <a:off x="4607124" y="928398"/>
            <a:ext cx="386119" cy="386119"/>
          </a:xfrm>
          <a:prstGeom prst="rect">
            <a:avLst/>
          </a:prstGeom>
          <a:noFill/>
          <a:ln>
            <a:noFill/>
          </a:ln>
        </p:spPr>
      </p:sp>
      <p:sp>
        <p:nvSpPr>
          <p:cNvPr id="84" name="Google Shape;84;p20"/>
          <p:cNvSpPr/>
          <p:nvPr>
            <p:ph idx="3" type="pic"/>
          </p:nvPr>
        </p:nvSpPr>
        <p:spPr>
          <a:xfrm>
            <a:off x="454224" y="928398"/>
            <a:ext cx="386119" cy="386119"/>
          </a:xfrm>
          <a:prstGeom prst="rect">
            <a:avLst/>
          </a:prstGeom>
          <a:noFill/>
          <a:ln>
            <a:noFill/>
          </a:ln>
        </p:spPr>
      </p:sp>
      <p:sp>
        <p:nvSpPr>
          <p:cNvPr id="85" name="Google Shape;85;p20"/>
          <p:cNvSpPr/>
          <p:nvPr>
            <p:ph idx="4" type="pic"/>
          </p:nvPr>
        </p:nvSpPr>
        <p:spPr>
          <a:xfrm>
            <a:off x="911424" y="1707103"/>
            <a:ext cx="3620690" cy="2660904"/>
          </a:xfrm>
          <a:prstGeom prst="rect">
            <a:avLst/>
          </a:prstGeom>
          <a:noFill/>
          <a:ln>
            <a:noFill/>
          </a:ln>
        </p:spPr>
      </p:sp>
      <p:sp>
        <p:nvSpPr>
          <p:cNvPr id="86" name="Google Shape;86;p20"/>
          <p:cNvSpPr/>
          <p:nvPr>
            <p:ph idx="5" type="pic"/>
          </p:nvPr>
        </p:nvSpPr>
        <p:spPr>
          <a:xfrm>
            <a:off x="5064324" y="1707103"/>
            <a:ext cx="3620690" cy="2660904"/>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87" name="Shape 87"/>
        <p:cNvGrpSpPr/>
        <p:nvPr/>
      </p:nvGrpSpPr>
      <p:grpSpPr>
        <a:xfrm>
          <a:off x="0" y="0"/>
          <a:ext cx="0" cy="0"/>
          <a:chOff x="0" y="0"/>
          <a:chExt cx="0" cy="0"/>
        </a:xfrm>
      </p:grpSpPr>
      <p:sp>
        <p:nvSpPr>
          <p:cNvPr id="88" name="Google Shape;88;p21"/>
          <p:cNvSpPr/>
          <p:nvPr>
            <p:ph idx="2" type="pic"/>
          </p:nvPr>
        </p:nvSpPr>
        <p:spPr>
          <a:xfrm>
            <a:off x="908920" y="371475"/>
            <a:ext cx="560600" cy="560599"/>
          </a:xfrm>
          <a:prstGeom prst="rect">
            <a:avLst/>
          </a:prstGeom>
          <a:noFill/>
          <a:ln>
            <a:noFill/>
          </a:ln>
        </p:spPr>
      </p:sp>
      <p:sp>
        <p:nvSpPr>
          <p:cNvPr id="89" name="Google Shape;89;p21"/>
          <p:cNvSpPr/>
          <p:nvPr>
            <p:ph idx="3" type="pic"/>
          </p:nvPr>
        </p:nvSpPr>
        <p:spPr>
          <a:xfrm>
            <a:off x="942975" y="1702324"/>
            <a:ext cx="3612513" cy="1516222"/>
          </a:xfrm>
          <a:prstGeom prst="rect">
            <a:avLst/>
          </a:prstGeom>
          <a:noFill/>
          <a:ln>
            <a:noFill/>
          </a:ln>
        </p:spPr>
      </p:sp>
      <p:sp>
        <p:nvSpPr>
          <p:cNvPr id="90" name="Google Shape;90;p21"/>
          <p:cNvSpPr/>
          <p:nvPr>
            <p:ph idx="4" type="pic"/>
          </p:nvPr>
        </p:nvSpPr>
        <p:spPr>
          <a:xfrm>
            <a:off x="4588512" y="1702324"/>
            <a:ext cx="3612513" cy="1516222"/>
          </a:xfrm>
          <a:prstGeom prst="rect">
            <a:avLst/>
          </a:prstGeom>
          <a:noFill/>
          <a:ln>
            <a:noFill/>
          </a:ln>
        </p:spPr>
      </p:sp>
      <p:sp>
        <p:nvSpPr>
          <p:cNvPr id="91" name="Google Shape;91;p21"/>
          <p:cNvSpPr/>
          <p:nvPr>
            <p:ph idx="5" type="pic"/>
          </p:nvPr>
        </p:nvSpPr>
        <p:spPr>
          <a:xfrm>
            <a:off x="942975" y="3251570"/>
            <a:ext cx="3612513" cy="1520456"/>
          </a:xfrm>
          <a:prstGeom prst="rect">
            <a:avLst/>
          </a:prstGeom>
          <a:noFill/>
          <a:ln>
            <a:noFill/>
          </a:ln>
        </p:spPr>
      </p:sp>
      <p:sp>
        <p:nvSpPr>
          <p:cNvPr id="92" name="Google Shape;92;p21"/>
          <p:cNvSpPr/>
          <p:nvPr>
            <p:ph idx="6" type="pic"/>
          </p:nvPr>
        </p:nvSpPr>
        <p:spPr>
          <a:xfrm>
            <a:off x="4588512" y="3251570"/>
            <a:ext cx="3612513" cy="1520456"/>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93" name="Shape 93"/>
        <p:cNvGrpSpPr/>
        <p:nvPr/>
      </p:nvGrpSpPr>
      <p:grpSpPr>
        <a:xfrm>
          <a:off x="0" y="0"/>
          <a:ext cx="0" cy="0"/>
          <a:chOff x="0" y="0"/>
          <a:chExt cx="0" cy="0"/>
        </a:xfrm>
      </p:grpSpPr>
      <p:sp>
        <p:nvSpPr>
          <p:cNvPr id="94" name="Google Shape;94;p22"/>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22"/>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9" name="Shape 99"/>
        <p:cNvGrpSpPr/>
        <p:nvPr/>
      </p:nvGrpSpPr>
      <p:grpSpPr>
        <a:xfrm>
          <a:off x="0" y="0"/>
          <a:ext cx="0" cy="0"/>
          <a:chOff x="0" y="0"/>
          <a:chExt cx="0" cy="0"/>
        </a:xfrm>
      </p:grpSpPr>
      <p:sp>
        <p:nvSpPr>
          <p:cNvPr id="100" name="Google Shape;100;p23"/>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3"/>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Default Slide">
    <p:spTree>
      <p:nvGrpSpPr>
        <p:cNvPr id="105" name="Shape 10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2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5.png"/><Relationship Id="rId5" Type="http://schemas.openxmlformats.org/officeDocument/2006/relationships/image" Target="../media/image6.pn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1" Type="http://schemas.openxmlformats.org/officeDocument/2006/relationships/hyperlink" Target="https://www.newindianexpress.com/xplore/2024/May/17/future-of-indian-banking-is-intelligent-secure-and-driven-by-ai#:~:text=personalising%20customer%20experiences.-,Studies%20indicate%20that%20a%20large%20section%20of%20Indian%20banks%20leverage,secure%2C%20and%20driven%20by%20AI" TargetMode="External"/><Relationship Id="rId10" Type="http://schemas.openxmlformats.org/officeDocument/2006/relationships/hyperlink" Target="https://www.cnbc.com/2024/04/16/amd-launches-new-chips-for-ai-pcs-amid-fierce-fight-with-nvidia-intel.html" TargetMode="External"/><Relationship Id="rId13" Type="http://schemas.openxmlformats.org/officeDocument/2006/relationships/hyperlink" Target="https://techcrunch.com/2024/03/03/india-reverses-ai-stance-requires-government-approval-for-model-launches/" TargetMode="External"/><Relationship Id="rId12" Type="http://schemas.openxmlformats.org/officeDocument/2006/relationships/hyperlink" Target="https://www.weforum.org/agenda/2024/08/deepfakes-india-tackling-ai-generated-misinformation-elections/" TargetMode="External"/><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hyperlink" Target="https://www.forbes.com/councils/forbestechcouncil/2024/02/15/ai-in-cybersecurity-revolutionizing-safety/" TargetMode="External"/><Relationship Id="rId4" Type="http://schemas.openxmlformats.org/officeDocument/2006/relationships/hyperlink" Target="https://www.forbes.com/sites/kalinabryant/2024/03/14/how-ai-is-reshaping-social-media-platforms-and-5-tips-for-success/" TargetMode="External"/><Relationship Id="rId9" Type="http://schemas.openxmlformats.org/officeDocument/2006/relationships/hyperlink" Target="https://www.nytimes.com/2024/03/15/business/nvidia-stock-market-ai-bubble.html" TargetMode="External"/><Relationship Id="rId15" Type="http://schemas.openxmlformats.org/officeDocument/2006/relationships/hyperlink" Target="https://www.axios.com/2024/01/02/ai-health-care-insurance-tools-medicare" TargetMode="External"/><Relationship Id="rId14" Type="http://schemas.openxmlformats.org/officeDocument/2006/relationships/hyperlink" Target="https://www.nytimes.com/2024/04/05/podcasts/hardfork-ai-jobs-sora-xz.html" TargetMode="External"/><Relationship Id="rId17" Type="http://schemas.openxmlformats.org/officeDocument/2006/relationships/hyperlink" Target="https://www.wsj.com/articles/universities-dont-want-ai-research-to-leave-them-behind-20318395" TargetMode="External"/><Relationship Id="rId16" Type="http://schemas.openxmlformats.org/officeDocument/2006/relationships/hyperlink" Target="https://www.cbsnews.com/news/health-insurance-humana-united-health-ai-algorithm/" TargetMode="External"/><Relationship Id="rId5" Type="http://schemas.openxmlformats.org/officeDocument/2006/relationships/hyperlink" Target="https://time.com/6340294/ai-transform-music-2023/" TargetMode="External"/><Relationship Id="rId6" Type="http://schemas.openxmlformats.org/officeDocument/2006/relationships/hyperlink" Target="https://www.nytimes.com/2024/07/11/climate/artificial-intelligence-energy-usage.html" TargetMode="External"/><Relationship Id="rId7" Type="http://schemas.openxmlformats.org/officeDocument/2006/relationships/hyperlink" Target="https://www.npr.org/2024/07/12/g-s1-9545/ai-brings-soaring-emissions-for-google-and-microsoft-a-major-contributor-to-climate-change" TargetMode="External"/><Relationship Id="rId8" Type="http://schemas.openxmlformats.org/officeDocument/2006/relationships/hyperlink" Target="https://www.forbes.com/sites/timothypapandreou/2024/03/04/generative-ai-is-coming-to-the-transportation-industry-is-it-read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09" name="Shape 109"/>
        <p:cNvGrpSpPr/>
        <p:nvPr/>
      </p:nvGrpSpPr>
      <p:grpSpPr>
        <a:xfrm>
          <a:off x="0" y="0"/>
          <a:ext cx="0" cy="0"/>
          <a:chOff x="0" y="0"/>
          <a:chExt cx="0" cy="0"/>
        </a:xfrm>
      </p:grpSpPr>
      <p:sp>
        <p:nvSpPr>
          <p:cNvPr id="110" name="Google Shape;110;p25"/>
          <p:cNvSpPr/>
          <p:nvPr/>
        </p:nvSpPr>
        <p:spPr>
          <a:xfrm>
            <a:off x="3829051" y="1968107"/>
            <a:ext cx="1485900" cy="1207286"/>
          </a:xfrm>
          <a:custGeom>
            <a:rect b="b" l="l" r="r" t="t"/>
            <a:pathLst>
              <a:path extrusionOk="0" h="3962400" w="4876800">
                <a:moveTo>
                  <a:pt x="4876800" y="469087"/>
                </a:moveTo>
                <a:cubicBezTo>
                  <a:pt x="4695444" y="548640"/>
                  <a:pt x="4502201" y="601370"/>
                  <a:pt x="4300728" y="626974"/>
                </a:cubicBezTo>
                <a:cubicBezTo>
                  <a:pt x="4507992" y="503225"/>
                  <a:pt x="4666183" y="308762"/>
                  <a:pt x="4740555" y="74371"/>
                </a:cubicBezTo>
                <a:cubicBezTo>
                  <a:pt x="4547311" y="189586"/>
                  <a:pt x="4333951" y="270967"/>
                  <a:pt x="4106570" y="316382"/>
                </a:cubicBezTo>
                <a:cubicBezTo>
                  <a:pt x="3923081" y="121006"/>
                  <a:pt x="3661562" y="0"/>
                  <a:pt x="3376270" y="0"/>
                </a:cubicBezTo>
                <a:cubicBezTo>
                  <a:pt x="2822753" y="0"/>
                  <a:pt x="2377135" y="449275"/>
                  <a:pt x="2377135" y="1000049"/>
                </a:cubicBezTo>
                <a:cubicBezTo>
                  <a:pt x="2377135" y="1079297"/>
                  <a:pt x="2383841" y="1155497"/>
                  <a:pt x="2400300" y="1228039"/>
                </a:cubicBezTo>
                <a:cubicBezTo>
                  <a:pt x="1569110" y="1187501"/>
                  <a:pt x="833628" y="789127"/>
                  <a:pt x="339547" y="182270"/>
                </a:cubicBezTo>
                <a:cubicBezTo>
                  <a:pt x="253289" y="331927"/>
                  <a:pt x="202692" y="503225"/>
                  <a:pt x="202692" y="687629"/>
                </a:cubicBezTo>
                <a:cubicBezTo>
                  <a:pt x="202692" y="1033882"/>
                  <a:pt x="381000" y="1340815"/>
                  <a:pt x="646786" y="1518514"/>
                </a:cubicBezTo>
                <a:cubicBezTo>
                  <a:pt x="486156" y="1515466"/>
                  <a:pt x="328574" y="1468831"/>
                  <a:pt x="195072" y="1395374"/>
                </a:cubicBezTo>
                <a:cubicBezTo>
                  <a:pt x="195072" y="1398422"/>
                  <a:pt x="195072" y="1402385"/>
                  <a:pt x="195072" y="1406347"/>
                </a:cubicBezTo>
                <a:cubicBezTo>
                  <a:pt x="195072" y="1892199"/>
                  <a:pt x="541630" y="2295754"/>
                  <a:pt x="996086" y="2388718"/>
                </a:cubicBezTo>
                <a:cubicBezTo>
                  <a:pt x="914705" y="2410968"/>
                  <a:pt x="826008" y="2421636"/>
                  <a:pt x="733958" y="2421636"/>
                </a:cubicBezTo>
                <a:cubicBezTo>
                  <a:pt x="669950" y="2421636"/>
                  <a:pt x="605333" y="2417978"/>
                  <a:pt x="544678" y="2404567"/>
                </a:cubicBezTo>
                <a:cubicBezTo>
                  <a:pt x="674218" y="2800502"/>
                  <a:pt x="1041806" y="3091586"/>
                  <a:pt x="1478890" y="3101035"/>
                </a:cubicBezTo>
                <a:cubicBezTo>
                  <a:pt x="1138733" y="3367126"/>
                  <a:pt x="706831" y="3527451"/>
                  <a:pt x="239268" y="3527451"/>
                </a:cubicBezTo>
                <a:cubicBezTo>
                  <a:pt x="157277" y="3527451"/>
                  <a:pt x="78638" y="3523793"/>
                  <a:pt x="0" y="3513734"/>
                </a:cubicBezTo>
                <a:cubicBezTo>
                  <a:pt x="442874" y="3799332"/>
                  <a:pt x="967740" y="3962400"/>
                  <a:pt x="1533754" y="3962400"/>
                </a:cubicBezTo>
                <a:cubicBezTo>
                  <a:pt x="3373526" y="3962400"/>
                  <a:pt x="4379367" y="2438400"/>
                  <a:pt x="4379367" y="1117397"/>
                </a:cubicBezTo>
                <a:cubicBezTo>
                  <a:pt x="4379367" y="1073201"/>
                  <a:pt x="4377843" y="1030529"/>
                  <a:pt x="4375709" y="988162"/>
                </a:cubicBezTo>
                <a:cubicBezTo>
                  <a:pt x="4574134" y="847344"/>
                  <a:pt x="4740859" y="671474"/>
                  <a:pt x="4876800" y="46908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pic>
        <p:nvPicPr>
          <p:cNvPr id="111" name="Google Shape;111;p25"/>
          <p:cNvPicPr preferRelativeResize="0"/>
          <p:nvPr/>
        </p:nvPicPr>
        <p:blipFill rotWithShape="1">
          <a:blip r:embed="rId3">
            <a:alphaModFix amt="36000"/>
          </a:blip>
          <a:srcRect b="49" l="9448" r="14412" t="39"/>
          <a:stretch/>
        </p:blipFill>
        <p:spPr>
          <a:xfrm>
            <a:off x="4061075" y="0"/>
            <a:ext cx="5082925" cy="5143500"/>
          </a:xfrm>
          <a:prstGeom prst="rect">
            <a:avLst/>
          </a:prstGeom>
          <a:noFill/>
          <a:ln>
            <a:noFill/>
          </a:ln>
        </p:spPr>
      </p:pic>
      <p:cxnSp>
        <p:nvCxnSpPr>
          <p:cNvPr id="112" name="Google Shape;112;p25"/>
          <p:cNvCxnSpPr/>
          <p:nvPr/>
        </p:nvCxnSpPr>
        <p:spPr>
          <a:xfrm flipH="1" rot="10800000">
            <a:off x="276700" y="2824075"/>
            <a:ext cx="3996000" cy="8100"/>
          </a:xfrm>
          <a:prstGeom prst="straightConnector1">
            <a:avLst/>
          </a:prstGeom>
          <a:noFill/>
          <a:ln cap="flat" cmpd="sng" w="19050">
            <a:solidFill>
              <a:schemeClr val="dk1"/>
            </a:solidFill>
            <a:prstDash val="solid"/>
            <a:round/>
            <a:headEnd len="sm" w="sm" type="none"/>
            <a:tailEnd len="sm" w="sm" type="none"/>
          </a:ln>
        </p:spPr>
      </p:cxnSp>
      <p:sp>
        <p:nvSpPr>
          <p:cNvPr id="113" name="Google Shape;113;p25"/>
          <p:cNvSpPr txBox="1"/>
          <p:nvPr/>
        </p:nvSpPr>
        <p:spPr>
          <a:xfrm>
            <a:off x="276700" y="1570375"/>
            <a:ext cx="36705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chemeClr val="dk1"/>
                </a:solidFill>
                <a:latin typeface="Quattrocento Sans"/>
                <a:ea typeface="Quattrocento Sans"/>
                <a:cs typeface="Quattrocento Sans"/>
                <a:sym typeface="Quattrocento Sans"/>
              </a:rPr>
              <a:t>Uncovering Impact of AI on Jobs and Industries</a:t>
            </a:r>
            <a:endParaRPr b="1" sz="2600">
              <a:solidFill>
                <a:schemeClr val="dk1"/>
              </a:solidFill>
              <a:latin typeface="Quattrocento Sans"/>
              <a:ea typeface="Quattrocento Sans"/>
              <a:cs typeface="Quattrocento Sans"/>
              <a:sym typeface="Quattrocento Sans"/>
            </a:endParaRPr>
          </a:p>
        </p:txBody>
      </p:sp>
      <p:sp>
        <p:nvSpPr>
          <p:cNvPr id="114" name="Google Shape;114;p25"/>
          <p:cNvSpPr txBox="1"/>
          <p:nvPr/>
        </p:nvSpPr>
        <p:spPr>
          <a:xfrm>
            <a:off x="423200" y="3216175"/>
            <a:ext cx="3475200" cy="7926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lang="en-GB" sz="1200">
                <a:solidFill>
                  <a:schemeClr val="dk1"/>
                </a:solidFill>
                <a:latin typeface="Quattrocento Sans"/>
                <a:ea typeface="Quattrocento Sans"/>
                <a:cs typeface="Quattrocento Sans"/>
                <a:sym typeface="Quattrocento Sans"/>
              </a:rPr>
              <a:t>Author: Aashish Singh</a:t>
            </a:r>
            <a:endParaRPr sz="1200">
              <a:solidFill>
                <a:schemeClr val="dk1"/>
              </a:solidFill>
              <a:latin typeface="Quattrocento Sans"/>
              <a:ea typeface="Quattrocento Sans"/>
              <a:cs typeface="Quattrocento Sans"/>
              <a:sym typeface="Quattrocento Sans"/>
            </a:endParaRPr>
          </a:p>
          <a:p>
            <a:pPr indent="0" lvl="0" marL="0" marR="0" rtl="0" algn="r">
              <a:spcBef>
                <a:spcPts val="0"/>
              </a:spcBef>
              <a:spcAft>
                <a:spcPts val="0"/>
              </a:spcAft>
              <a:buNone/>
            </a:pPr>
            <a:r>
              <a:rPr lang="en-GB" sz="1200">
                <a:solidFill>
                  <a:schemeClr val="dk1"/>
                </a:solidFill>
                <a:latin typeface="Quattrocento Sans"/>
                <a:ea typeface="Quattrocento Sans"/>
                <a:cs typeface="Quattrocento Sans"/>
                <a:sym typeface="Quattrocento Sans"/>
              </a:rPr>
              <a:t>Dated: Aug 2024</a:t>
            </a:r>
            <a:endParaRPr sz="1200">
              <a:solidFill>
                <a:schemeClr val="dk1"/>
              </a:solidFill>
              <a:latin typeface="Quattrocento Sans"/>
              <a:ea typeface="Quattrocento Sans"/>
              <a:cs typeface="Quattrocento Sans"/>
              <a:sym typeface="Quattrocento Sans"/>
            </a:endParaRPr>
          </a:p>
          <a:p>
            <a:pPr indent="0" lvl="0" marL="0" marR="0" rtl="0" algn="r">
              <a:spcBef>
                <a:spcPts val="0"/>
              </a:spcBef>
              <a:spcAft>
                <a:spcPts val="0"/>
              </a:spcAft>
              <a:buNone/>
            </a:pPr>
            <a:r>
              <a:t/>
            </a:r>
            <a:endParaRPr sz="1200">
              <a:solidFill>
                <a:schemeClr val="dk1"/>
              </a:solidFill>
              <a:latin typeface="Quattrocento Sans"/>
              <a:ea typeface="Quattrocento Sans"/>
              <a:cs typeface="Quattrocento Sans"/>
              <a:sym typeface="Quattrocento Sans"/>
            </a:endParaRPr>
          </a:p>
          <a:p>
            <a:pPr indent="0" lvl="0" marL="0" rtl="0" algn="r">
              <a:spcBef>
                <a:spcPts val="0"/>
              </a:spcBef>
              <a:spcAft>
                <a:spcPts val="0"/>
              </a:spcAft>
              <a:buClr>
                <a:schemeClr val="dk1"/>
              </a:buClr>
              <a:buFont typeface="Arial"/>
              <a:buNone/>
            </a:pPr>
            <a:r>
              <a:rPr lang="en-GB" sz="1100">
                <a:solidFill>
                  <a:schemeClr val="dk1"/>
                </a:solidFill>
                <a:latin typeface="Quattrocento Sans"/>
                <a:ea typeface="Quattrocento Sans"/>
                <a:cs typeface="Quattrocento Sans"/>
                <a:sym typeface="Quattrocento Sans"/>
              </a:rPr>
              <a:t>(for</a:t>
            </a:r>
            <a:r>
              <a:rPr lang="en-GB" sz="1100">
                <a:solidFill>
                  <a:schemeClr val="dk1"/>
                </a:solidFill>
                <a:latin typeface="Quattrocento Sans"/>
                <a:ea typeface="Quattrocento Sans"/>
                <a:cs typeface="Quattrocento Sans"/>
                <a:sym typeface="Quattrocento Sans"/>
              </a:rPr>
              <a:t> NLP - Final Project)</a:t>
            </a:r>
            <a:endParaRPr sz="120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p:nvPr/>
        </p:nvSpPr>
        <p:spPr>
          <a:xfrm>
            <a:off x="376600" y="1099275"/>
            <a:ext cx="3456600" cy="393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Sentiment customized for industry showed certain sectors with increased investment</a:t>
            </a:r>
            <a:r>
              <a:rPr b="1" lang="en-GB" sz="2600">
                <a:solidFill>
                  <a:srgbClr val="101519"/>
                </a:solidFill>
                <a:latin typeface="Quattrocento Sans"/>
                <a:ea typeface="Quattrocento Sans"/>
                <a:cs typeface="Quattrocento Sans"/>
                <a:sym typeface="Quattrocento Sans"/>
              </a:rPr>
              <a:t> while others voiced concerns</a:t>
            </a:r>
            <a:endParaRPr b="1" sz="2600">
              <a:solidFill>
                <a:srgbClr val="101519"/>
              </a:solidFill>
              <a:latin typeface="Quattrocento Sans"/>
              <a:ea typeface="Quattrocento Sans"/>
              <a:cs typeface="Quattrocento Sans"/>
              <a:sym typeface="Quattrocento Sans"/>
            </a:endParaRPr>
          </a:p>
        </p:txBody>
      </p:sp>
      <p:sp>
        <p:nvSpPr>
          <p:cNvPr id="218" name="Google Shape;218;p34"/>
          <p:cNvSpPr txBox="1"/>
          <p:nvPr/>
        </p:nvSpPr>
        <p:spPr>
          <a:xfrm>
            <a:off x="7625725" y="0"/>
            <a:ext cx="15180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Sentiment Analysis</a:t>
            </a:r>
            <a:endParaRPr b="1" sz="900">
              <a:solidFill>
                <a:schemeClr val="lt1"/>
              </a:solidFill>
              <a:latin typeface="Quattrocento Sans"/>
              <a:ea typeface="Quattrocento Sans"/>
              <a:cs typeface="Quattrocento Sans"/>
              <a:sym typeface="Quattrocento Sans"/>
            </a:endParaRPr>
          </a:p>
        </p:txBody>
      </p:sp>
      <p:pic>
        <p:nvPicPr>
          <p:cNvPr id="219" name="Google Shape;219;p34"/>
          <p:cNvPicPr preferRelativeResize="0"/>
          <p:nvPr/>
        </p:nvPicPr>
        <p:blipFill rotWithShape="1">
          <a:blip r:embed="rId3">
            <a:alphaModFix/>
          </a:blip>
          <a:srcRect b="0" l="0" r="0" t="0"/>
          <a:stretch/>
        </p:blipFill>
        <p:spPr>
          <a:xfrm>
            <a:off x="455150" y="1120300"/>
            <a:ext cx="3305722" cy="1904550"/>
          </a:xfrm>
          <a:prstGeom prst="rect">
            <a:avLst/>
          </a:prstGeom>
          <a:noFill/>
          <a:ln>
            <a:noFill/>
          </a:ln>
        </p:spPr>
      </p:pic>
      <p:pic>
        <p:nvPicPr>
          <p:cNvPr id="220" name="Google Shape;220;p34"/>
          <p:cNvPicPr preferRelativeResize="0"/>
          <p:nvPr/>
        </p:nvPicPr>
        <p:blipFill>
          <a:blip r:embed="rId4">
            <a:alphaModFix/>
          </a:blip>
          <a:stretch>
            <a:fillRect/>
          </a:stretch>
        </p:blipFill>
        <p:spPr>
          <a:xfrm>
            <a:off x="455150" y="3092475"/>
            <a:ext cx="3305724" cy="1904549"/>
          </a:xfrm>
          <a:prstGeom prst="rect">
            <a:avLst/>
          </a:prstGeom>
          <a:noFill/>
          <a:ln>
            <a:noFill/>
          </a:ln>
        </p:spPr>
      </p:pic>
      <p:sp>
        <p:nvSpPr>
          <p:cNvPr id="221" name="Google Shape;221;p34"/>
          <p:cNvSpPr/>
          <p:nvPr/>
        </p:nvSpPr>
        <p:spPr>
          <a:xfrm>
            <a:off x="961670" y="1261450"/>
            <a:ext cx="561900" cy="17253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22" name="Google Shape;222;p34"/>
          <p:cNvSpPr/>
          <p:nvPr/>
        </p:nvSpPr>
        <p:spPr>
          <a:xfrm>
            <a:off x="2891801" y="3100625"/>
            <a:ext cx="519300" cy="1868100"/>
          </a:xfrm>
          <a:prstGeom prst="rect">
            <a:avLst/>
          </a:prstGeom>
          <a:noFill/>
          <a:ln cap="flat" cmpd="sng" w="19050">
            <a:solidFill>
              <a:srgbClr val="FF0000"/>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23" name="Google Shape;223;p34"/>
          <p:cNvSpPr txBox="1"/>
          <p:nvPr>
            <p:ph idx="1" type="body"/>
          </p:nvPr>
        </p:nvSpPr>
        <p:spPr>
          <a:xfrm>
            <a:off x="4093650" y="1261450"/>
            <a:ext cx="4769100" cy="34752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Overall, when we customized our analysis for industry by SpaCy recognized entities to each vertical we saw that certain industries were invested for long term while some voice concerns and need for regulation:</a:t>
            </a:r>
            <a:endParaRPr sz="1000">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None/>
            </a:pPr>
            <a:r>
              <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400"/>
              </a:spcBef>
              <a:spcAft>
                <a:spcPts val="0"/>
              </a:spcAft>
              <a:buNone/>
            </a:pPr>
            <a:r>
              <a:rPr b="1" lang="en-GB" sz="1000">
                <a:solidFill>
                  <a:srgbClr val="101519"/>
                </a:solidFill>
                <a:latin typeface="Quattrocento Sans"/>
                <a:ea typeface="Quattrocento Sans"/>
                <a:cs typeface="Quattrocento Sans"/>
                <a:sym typeface="Quattrocento Sans"/>
              </a:rPr>
              <a:t>(Positive) Semiconductor: </a:t>
            </a:r>
            <a:r>
              <a:rPr lang="en-GB" sz="1000">
                <a:solidFill>
                  <a:srgbClr val="101519"/>
                </a:solidFill>
                <a:latin typeface="Quattrocento Sans"/>
                <a:ea typeface="Quattrocento Sans"/>
                <a:cs typeface="Quattrocento Sans"/>
                <a:sym typeface="Quattrocento Sans"/>
              </a:rPr>
              <a:t>Chip-makers like ‘NVIDIA’ and ‘TSMC’ saw a positive article mentions as the need for AI chips rose in last 2 years. They will continue to make high investment in AI and releasing better energy efficient chips.</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400"/>
              </a:spcBef>
              <a:spcAft>
                <a:spcPts val="0"/>
              </a:spcAft>
              <a:buNone/>
            </a:pPr>
            <a:r>
              <a:rPr b="1" lang="en-GB" sz="1000">
                <a:solidFill>
                  <a:srgbClr val="101519"/>
                </a:solidFill>
                <a:latin typeface="Quattrocento Sans"/>
                <a:ea typeface="Quattrocento Sans"/>
                <a:cs typeface="Quattrocento Sans"/>
                <a:sym typeface="Quattrocento Sans"/>
              </a:rPr>
              <a:t>(Positive) Finance: </a:t>
            </a:r>
            <a:r>
              <a:rPr lang="en-GB" sz="1000">
                <a:solidFill>
                  <a:srgbClr val="101519"/>
                </a:solidFill>
                <a:latin typeface="Quattrocento Sans"/>
                <a:ea typeface="Quattrocento Sans"/>
                <a:cs typeface="Quattrocento Sans"/>
                <a:sym typeface="Quattrocento Sans"/>
              </a:rPr>
              <a:t>Finance companies were ecstatic with the surges in AI companies and stock trades, we saw a lot of articles discussing price, earnings, and nasdaq. Separately they are also invested in AI for high volume stock trading.</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400"/>
              </a:spcBef>
              <a:spcAft>
                <a:spcPts val="0"/>
              </a:spcAft>
              <a:buNone/>
            </a:pPr>
            <a:r>
              <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400"/>
              </a:spcBef>
              <a:spcAft>
                <a:spcPts val="0"/>
              </a:spcAft>
              <a:buNone/>
            </a:pPr>
            <a:r>
              <a:rPr b="1" lang="en-GB" sz="1000">
                <a:solidFill>
                  <a:srgbClr val="101519"/>
                </a:solidFill>
                <a:latin typeface="Quattrocento Sans"/>
                <a:ea typeface="Quattrocento Sans"/>
                <a:cs typeface="Quattrocento Sans"/>
                <a:sym typeface="Quattrocento Sans"/>
              </a:rPr>
              <a:t>(Negative) Government:</a:t>
            </a:r>
            <a:r>
              <a:rPr lang="en-GB" sz="1000">
                <a:solidFill>
                  <a:srgbClr val="101519"/>
                </a:solidFill>
                <a:latin typeface="Quattrocento Sans"/>
                <a:ea typeface="Quattrocento Sans"/>
                <a:cs typeface="Quattrocento Sans"/>
                <a:sym typeface="Quattrocento Sans"/>
              </a:rPr>
              <a:t> Government agencies voiced negative sentiment as they grappled with the challenges in regulating AI and concerns about surveillance, job displacement, and ethical implications of AI which have led them to take critical stance on AI’s rapid advancement.</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400"/>
              </a:spcBef>
              <a:spcAft>
                <a:spcPts val="400"/>
              </a:spcAft>
              <a:buNone/>
            </a:pPr>
            <a:r>
              <a:rPr b="1" lang="en-GB" sz="1000">
                <a:solidFill>
                  <a:srgbClr val="101519"/>
                </a:solidFill>
                <a:latin typeface="Quattrocento Sans"/>
                <a:ea typeface="Quattrocento Sans"/>
                <a:cs typeface="Quattrocento Sans"/>
                <a:sym typeface="Quattrocento Sans"/>
              </a:rPr>
              <a:t>(Negative) Legal: </a:t>
            </a:r>
            <a:r>
              <a:rPr lang="en-GB" sz="1000">
                <a:solidFill>
                  <a:srgbClr val="101519"/>
                </a:solidFill>
                <a:latin typeface="Quattrocento Sans"/>
                <a:ea typeface="Quattrocento Sans"/>
                <a:cs typeface="Quattrocento Sans"/>
                <a:sym typeface="Quattrocento Sans"/>
              </a:rPr>
              <a:t>Legal industry is concerned about the potential disruption AI could cause with negative sentiment around AI replacing certain legal jobs, such as paralegals or contracts, and voiced concerns around fairness of AI in legal decisions.</a:t>
            </a:r>
            <a:endParaRPr sz="10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Entities were </a:t>
            </a:r>
            <a:r>
              <a:rPr b="1" lang="en-GB" sz="2600">
                <a:solidFill>
                  <a:srgbClr val="101519"/>
                </a:solidFill>
                <a:latin typeface="Quattrocento Sans"/>
                <a:ea typeface="Quattrocento Sans"/>
                <a:cs typeface="Quattrocento Sans"/>
                <a:sym typeface="Quattrocento Sans"/>
              </a:rPr>
              <a:t>identified</a:t>
            </a:r>
            <a:r>
              <a:rPr b="1" lang="en-GB" sz="2600">
                <a:solidFill>
                  <a:srgbClr val="101519"/>
                </a:solidFill>
                <a:latin typeface="Quattrocento Sans"/>
                <a:ea typeface="Quattrocento Sans"/>
                <a:cs typeface="Quattrocento Sans"/>
                <a:sym typeface="Quattrocento Sans"/>
              </a:rPr>
              <a:t> across different types and how involved and invested they are overall</a:t>
            </a:r>
            <a:endParaRPr b="1" sz="2600">
              <a:solidFill>
                <a:srgbClr val="101519"/>
              </a:solidFill>
              <a:latin typeface="Quattrocento Sans"/>
              <a:ea typeface="Quattrocento Sans"/>
              <a:cs typeface="Quattrocento Sans"/>
              <a:sym typeface="Quattrocento Sans"/>
            </a:endParaRPr>
          </a:p>
        </p:txBody>
      </p:sp>
      <p:sp>
        <p:nvSpPr>
          <p:cNvPr id="229" name="Google Shape;229;p35"/>
          <p:cNvSpPr txBox="1"/>
          <p:nvPr/>
        </p:nvSpPr>
        <p:spPr>
          <a:xfrm>
            <a:off x="7625725" y="0"/>
            <a:ext cx="15180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Entity Identification</a:t>
            </a:r>
            <a:endParaRPr b="1" sz="900">
              <a:solidFill>
                <a:schemeClr val="lt1"/>
              </a:solidFill>
              <a:latin typeface="Quattrocento Sans"/>
              <a:ea typeface="Quattrocento Sans"/>
              <a:cs typeface="Quattrocento Sans"/>
              <a:sym typeface="Quattrocento Sans"/>
            </a:endParaRPr>
          </a:p>
        </p:txBody>
      </p:sp>
      <p:pic>
        <p:nvPicPr>
          <p:cNvPr id="230" name="Google Shape;230;p35"/>
          <p:cNvPicPr preferRelativeResize="0"/>
          <p:nvPr/>
        </p:nvPicPr>
        <p:blipFill>
          <a:blip r:embed="rId3">
            <a:alphaModFix/>
          </a:blip>
          <a:stretch>
            <a:fillRect/>
          </a:stretch>
        </p:blipFill>
        <p:spPr>
          <a:xfrm>
            <a:off x="292975" y="1129950"/>
            <a:ext cx="2881026" cy="2255648"/>
          </a:xfrm>
          <a:prstGeom prst="rect">
            <a:avLst/>
          </a:prstGeom>
          <a:noFill/>
          <a:ln>
            <a:noFill/>
          </a:ln>
        </p:spPr>
      </p:pic>
      <p:sp>
        <p:nvSpPr>
          <p:cNvPr id="231" name="Google Shape;231;p35"/>
          <p:cNvSpPr txBox="1"/>
          <p:nvPr>
            <p:ph idx="1" type="body"/>
          </p:nvPr>
        </p:nvSpPr>
        <p:spPr>
          <a:xfrm>
            <a:off x="292875" y="3597200"/>
            <a:ext cx="2880900" cy="14241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ORG (Industry)</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We were able to identify different industries and saw that Technology sector (Google, OpenAI)  had the maximum mentions across articles following with Semiconductor (Nvidia), Government (Congress), and then Finance (Morgan Stanley)</a:t>
            </a:r>
            <a:endParaRPr sz="1000">
              <a:solidFill>
                <a:srgbClr val="101519"/>
              </a:solidFill>
              <a:latin typeface="Quattrocento Sans"/>
              <a:ea typeface="Quattrocento Sans"/>
              <a:cs typeface="Quattrocento Sans"/>
              <a:sym typeface="Quattrocento Sans"/>
            </a:endParaRPr>
          </a:p>
        </p:txBody>
      </p:sp>
      <p:pic>
        <p:nvPicPr>
          <p:cNvPr id="232" name="Google Shape;232;p35"/>
          <p:cNvPicPr preferRelativeResize="0"/>
          <p:nvPr/>
        </p:nvPicPr>
        <p:blipFill rotWithShape="1">
          <a:blip r:embed="rId4">
            <a:alphaModFix/>
          </a:blip>
          <a:srcRect b="0" l="1709" r="1709" t="0"/>
          <a:stretch/>
        </p:blipFill>
        <p:spPr>
          <a:xfrm>
            <a:off x="3245000" y="1129950"/>
            <a:ext cx="2881025" cy="2255649"/>
          </a:xfrm>
          <a:prstGeom prst="rect">
            <a:avLst/>
          </a:prstGeom>
          <a:noFill/>
          <a:ln>
            <a:noFill/>
          </a:ln>
        </p:spPr>
      </p:pic>
      <p:sp>
        <p:nvSpPr>
          <p:cNvPr id="233" name="Google Shape;233;p35"/>
          <p:cNvSpPr txBox="1"/>
          <p:nvPr>
            <p:ph idx="1" type="body"/>
          </p:nvPr>
        </p:nvSpPr>
        <p:spPr>
          <a:xfrm>
            <a:off x="3244900" y="3597200"/>
            <a:ext cx="2880900" cy="14241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PER</a:t>
            </a:r>
            <a:r>
              <a:rPr b="1" lang="en-GB" sz="1000">
                <a:solidFill>
                  <a:srgbClr val="101519"/>
                </a:solidFill>
                <a:latin typeface="Quattrocento Sans"/>
                <a:ea typeface="Quattrocento Sans"/>
                <a:cs typeface="Quattrocento Sans"/>
                <a:sym typeface="Quattrocento Sans"/>
              </a:rPr>
              <a:t> (Persons)</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Clr>
                <a:schemeClr val="dk1"/>
              </a:buClr>
              <a:buSzPts val="1100"/>
              <a:buFont typeface="Arial"/>
              <a:buNone/>
            </a:pPr>
            <a:r>
              <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We were able to identify different persons and their mentions in AI related news articles like Technology leaders (Sam Altman, Sundar Pichai, Mark Zuckerberg) as well as some Politicians (Joe Biden, Trump, Putin) </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p:txBody>
      </p:sp>
      <p:pic>
        <p:nvPicPr>
          <p:cNvPr id="234" name="Google Shape;234;p35"/>
          <p:cNvPicPr preferRelativeResize="0"/>
          <p:nvPr/>
        </p:nvPicPr>
        <p:blipFill rotWithShape="1">
          <a:blip r:embed="rId5">
            <a:alphaModFix/>
          </a:blip>
          <a:srcRect b="0" l="2812" r="2803" t="0"/>
          <a:stretch/>
        </p:blipFill>
        <p:spPr>
          <a:xfrm>
            <a:off x="6197125" y="1129950"/>
            <a:ext cx="2881024" cy="2255647"/>
          </a:xfrm>
          <a:prstGeom prst="rect">
            <a:avLst/>
          </a:prstGeom>
          <a:noFill/>
          <a:ln>
            <a:noFill/>
          </a:ln>
        </p:spPr>
      </p:pic>
      <p:sp>
        <p:nvSpPr>
          <p:cNvPr id="235" name="Google Shape;235;p35"/>
          <p:cNvSpPr txBox="1"/>
          <p:nvPr>
            <p:ph idx="1" type="body"/>
          </p:nvPr>
        </p:nvSpPr>
        <p:spPr>
          <a:xfrm>
            <a:off x="6197025" y="3597200"/>
            <a:ext cx="2880900" cy="14241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Clr>
                <a:schemeClr val="dk1"/>
              </a:buClr>
              <a:buSzPts val="1100"/>
              <a:buFont typeface="Arial"/>
              <a:buNone/>
            </a:pPr>
            <a:r>
              <a:rPr b="1" lang="en-GB" sz="1000">
                <a:solidFill>
                  <a:srgbClr val="101519"/>
                </a:solidFill>
                <a:latin typeface="Quattrocento Sans"/>
                <a:ea typeface="Quattrocento Sans"/>
                <a:cs typeface="Quattrocento Sans"/>
                <a:sym typeface="Quattrocento Sans"/>
              </a:rPr>
              <a:t>LOC</a:t>
            </a:r>
            <a:r>
              <a:rPr b="1" lang="en-GB" sz="1000">
                <a:solidFill>
                  <a:srgbClr val="101519"/>
                </a:solidFill>
                <a:latin typeface="Quattrocento Sans"/>
                <a:ea typeface="Quattrocento Sans"/>
                <a:cs typeface="Quattrocento Sans"/>
                <a:sym typeface="Quattrocento Sans"/>
              </a:rPr>
              <a:t> (Countries)</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Clr>
                <a:schemeClr val="dk1"/>
              </a:buClr>
              <a:buSzPts val="1100"/>
              <a:buFont typeface="Arial"/>
              <a:buNone/>
            </a:pPr>
            <a:r>
              <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Clr>
                <a:schemeClr val="dk1"/>
              </a:buClr>
              <a:buSzPts val="1100"/>
              <a:buFont typeface="Arial"/>
              <a:buNone/>
            </a:pPr>
            <a:r>
              <a:rPr lang="en-GB" sz="1000">
                <a:solidFill>
                  <a:srgbClr val="101519"/>
                </a:solidFill>
                <a:latin typeface="Quattrocento Sans"/>
                <a:ea typeface="Quattrocento Sans"/>
                <a:cs typeface="Quattrocento Sans"/>
                <a:sym typeface="Quattrocento Sans"/>
              </a:rPr>
              <a:t>We were able to identify different locations and countries that were mentioned across articles. US lead engagement in AI related topics with India close 2nd, China 3rd and then followed by Japan.</a:t>
            </a:r>
            <a:endParaRPr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6"/>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Targeted Sentiment Analysis applied to industries shows how investment and concern are </a:t>
            </a:r>
            <a:r>
              <a:rPr b="1" lang="en-GB" sz="2600">
                <a:solidFill>
                  <a:srgbClr val="101519"/>
                </a:solidFill>
                <a:latin typeface="Quattrocento Sans"/>
                <a:ea typeface="Quattrocento Sans"/>
                <a:cs typeface="Quattrocento Sans"/>
                <a:sym typeface="Quattrocento Sans"/>
              </a:rPr>
              <a:t>imbalanced</a:t>
            </a:r>
            <a:endParaRPr b="1" sz="2600">
              <a:solidFill>
                <a:srgbClr val="101519"/>
              </a:solidFill>
              <a:latin typeface="Quattrocento Sans"/>
              <a:ea typeface="Quattrocento Sans"/>
              <a:cs typeface="Quattrocento Sans"/>
              <a:sym typeface="Quattrocento Sans"/>
            </a:endParaRPr>
          </a:p>
        </p:txBody>
      </p:sp>
      <p:sp>
        <p:nvSpPr>
          <p:cNvPr id="241" name="Google Shape;241;p36"/>
          <p:cNvSpPr txBox="1"/>
          <p:nvPr/>
        </p:nvSpPr>
        <p:spPr>
          <a:xfrm>
            <a:off x="7251350" y="0"/>
            <a:ext cx="18924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Targeted Sentiment Analysis</a:t>
            </a:r>
            <a:endParaRPr b="1" sz="900">
              <a:solidFill>
                <a:schemeClr val="lt1"/>
              </a:solidFill>
              <a:latin typeface="Quattrocento Sans"/>
              <a:ea typeface="Quattrocento Sans"/>
              <a:cs typeface="Quattrocento Sans"/>
              <a:sym typeface="Quattrocento Sans"/>
            </a:endParaRPr>
          </a:p>
        </p:txBody>
      </p:sp>
      <p:sp>
        <p:nvSpPr>
          <p:cNvPr id="242" name="Google Shape;242;p36"/>
          <p:cNvSpPr txBox="1"/>
          <p:nvPr>
            <p:ph idx="1" type="body"/>
          </p:nvPr>
        </p:nvSpPr>
        <p:spPr>
          <a:xfrm>
            <a:off x="341825" y="3800650"/>
            <a:ext cx="8520900" cy="11232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l">
              <a:lnSpc>
                <a:spcPct val="100000"/>
              </a:lnSpc>
              <a:spcBef>
                <a:spcPts val="0"/>
              </a:spcBef>
              <a:spcAft>
                <a:spcPts val="400"/>
              </a:spcAft>
              <a:buNone/>
            </a:pPr>
            <a:r>
              <a:rPr lang="en-GB" sz="1000">
                <a:solidFill>
                  <a:srgbClr val="101519"/>
                </a:solidFill>
                <a:latin typeface="Quattrocento Sans"/>
                <a:ea typeface="Quattrocento Sans"/>
                <a:cs typeface="Quattrocento Sans"/>
                <a:sym typeface="Quattrocento Sans"/>
              </a:rPr>
              <a:t>As you can see there was a huge influx of investment and article mentions post launch of ChatGPT and other generative AI tools and positive sentiment articles have grown with time. This amount over-encompasses the </a:t>
            </a:r>
            <a:r>
              <a:rPr lang="en-GB" sz="1000">
                <a:solidFill>
                  <a:srgbClr val="101519"/>
                </a:solidFill>
                <a:latin typeface="Quattrocento Sans"/>
                <a:ea typeface="Quattrocento Sans"/>
                <a:cs typeface="Quattrocento Sans"/>
                <a:sym typeface="Quattrocento Sans"/>
              </a:rPr>
              <a:t>negative</a:t>
            </a:r>
            <a:r>
              <a:rPr lang="en-GB" sz="1000">
                <a:solidFill>
                  <a:srgbClr val="101519"/>
                </a:solidFill>
                <a:latin typeface="Quattrocento Sans"/>
                <a:ea typeface="Quattrocento Sans"/>
                <a:cs typeface="Quattrocento Sans"/>
                <a:sym typeface="Quattrocento Sans"/>
              </a:rPr>
              <a:t> sentiment articles mentioning Government agencies and how they are voicing concerns about job displacement and need for regulation. Overall in my opinion small areas will see job displacement but more areas will see increased productivity through usage of AI in day-to-day tasks at least that’s the story I go to sleep at night with.</a:t>
            </a:r>
            <a:endParaRPr sz="1000">
              <a:solidFill>
                <a:srgbClr val="101519"/>
              </a:solidFill>
              <a:latin typeface="Quattrocento Sans"/>
              <a:ea typeface="Quattrocento Sans"/>
              <a:cs typeface="Quattrocento Sans"/>
              <a:sym typeface="Quattrocento Sans"/>
            </a:endParaRPr>
          </a:p>
        </p:txBody>
      </p:sp>
      <p:pic>
        <p:nvPicPr>
          <p:cNvPr id="243" name="Google Shape;243;p36"/>
          <p:cNvPicPr preferRelativeResize="0"/>
          <p:nvPr/>
        </p:nvPicPr>
        <p:blipFill>
          <a:blip r:embed="rId3">
            <a:alphaModFix/>
          </a:blip>
          <a:stretch>
            <a:fillRect/>
          </a:stretch>
        </p:blipFill>
        <p:spPr>
          <a:xfrm>
            <a:off x="469800" y="1139950"/>
            <a:ext cx="3997106" cy="2467601"/>
          </a:xfrm>
          <a:prstGeom prst="rect">
            <a:avLst/>
          </a:prstGeom>
          <a:noFill/>
          <a:ln>
            <a:noFill/>
          </a:ln>
        </p:spPr>
      </p:pic>
      <p:pic>
        <p:nvPicPr>
          <p:cNvPr id="244" name="Google Shape;244;p36"/>
          <p:cNvPicPr preferRelativeResize="0"/>
          <p:nvPr/>
        </p:nvPicPr>
        <p:blipFill>
          <a:blip r:embed="rId4">
            <a:alphaModFix/>
          </a:blip>
          <a:stretch>
            <a:fillRect/>
          </a:stretch>
        </p:blipFill>
        <p:spPr>
          <a:xfrm>
            <a:off x="4618725" y="1139950"/>
            <a:ext cx="3997100" cy="24676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Another targeted analysis show how the difference between NVIDIA and Intel in AI related </a:t>
            </a:r>
            <a:r>
              <a:rPr b="1" lang="en-GB" sz="2600">
                <a:solidFill>
                  <a:srgbClr val="101519"/>
                </a:solidFill>
                <a:latin typeface="Quattrocento Sans"/>
                <a:ea typeface="Quattrocento Sans"/>
                <a:cs typeface="Quattrocento Sans"/>
                <a:sym typeface="Quattrocento Sans"/>
              </a:rPr>
              <a:t>articles over time</a:t>
            </a:r>
            <a:endParaRPr b="1" sz="2600">
              <a:solidFill>
                <a:srgbClr val="101519"/>
              </a:solidFill>
              <a:latin typeface="Quattrocento Sans"/>
              <a:ea typeface="Quattrocento Sans"/>
              <a:cs typeface="Quattrocento Sans"/>
              <a:sym typeface="Quattrocento Sans"/>
            </a:endParaRPr>
          </a:p>
        </p:txBody>
      </p:sp>
      <p:sp>
        <p:nvSpPr>
          <p:cNvPr id="250" name="Google Shape;250;p37"/>
          <p:cNvSpPr txBox="1"/>
          <p:nvPr/>
        </p:nvSpPr>
        <p:spPr>
          <a:xfrm>
            <a:off x="7251350" y="0"/>
            <a:ext cx="18924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Targeted Sentiment Analysis</a:t>
            </a:r>
            <a:endParaRPr b="1" sz="900">
              <a:solidFill>
                <a:schemeClr val="lt1"/>
              </a:solidFill>
              <a:latin typeface="Quattrocento Sans"/>
              <a:ea typeface="Quattrocento Sans"/>
              <a:cs typeface="Quattrocento Sans"/>
              <a:sym typeface="Quattrocento Sans"/>
            </a:endParaRPr>
          </a:p>
        </p:txBody>
      </p:sp>
      <p:sp>
        <p:nvSpPr>
          <p:cNvPr id="251" name="Google Shape;251;p37"/>
          <p:cNvSpPr txBox="1"/>
          <p:nvPr>
            <p:ph idx="1" type="body"/>
          </p:nvPr>
        </p:nvSpPr>
        <p:spPr>
          <a:xfrm>
            <a:off x="341825" y="3800650"/>
            <a:ext cx="8520900" cy="11232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l">
              <a:lnSpc>
                <a:spcPct val="100000"/>
              </a:lnSpc>
              <a:spcBef>
                <a:spcPts val="0"/>
              </a:spcBef>
              <a:spcAft>
                <a:spcPts val="400"/>
              </a:spcAft>
              <a:buNone/>
            </a:pPr>
            <a:r>
              <a:rPr lang="en-GB" sz="1000">
                <a:solidFill>
                  <a:srgbClr val="101519"/>
                </a:solidFill>
                <a:latin typeface="Quattrocento Sans"/>
                <a:ea typeface="Quattrocento Sans"/>
                <a:cs typeface="Quattrocento Sans"/>
                <a:sym typeface="Quattrocento Sans"/>
              </a:rPr>
              <a:t>For another example we came to see recently how Intel shares tanked and dropped low and I was interested to explore how AI related articles count compared for Nvidia (which saw huge uptick in its stock and demand) vs Intel - and as seen above though both companies started with same investment and article mentions the rise in AI models like ChatGPT spike Nvidia related articles. Nvidia was able to shift their chip design to service AI at a faster pace and Intel was caught asleep. This goes to show how targeted sentiment can help us </a:t>
            </a:r>
            <a:r>
              <a:rPr lang="en-GB" sz="1000">
                <a:solidFill>
                  <a:srgbClr val="101519"/>
                </a:solidFill>
                <a:latin typeface="Quattrocento Sans"/>
                <a:ea typeface="Quattrocento Sans"/>
                <a:cs typeface="Quattrocento Sans"/>
                <a:sym typeface="Quattrocento Sans"/>
              </a:rPr>
              <a:t>figure</a:t>
            </a:r>
            <a:r>
              <a:rPr lang="en-GB" sz="1000">
                <a:solidFill>
                  <a:srgbClr val="101519"/>
                </a:solidFill>
                <a:latin typeface="Quattrocento Sans"/>
                <a:ea typeface="Quattrocento Sans"/>
                <a:cs typeface="Quattrocento Sans"/>
                <a:sym typeface="Quattrocento Sans"/>
              </a:rPr>
              <a:t> out which companies will be successful in transition with time.</a:t>
            </a:r>
            <a:endParaRPr sz="1000">
              <a:solidFill>
                <a:srgbClr val="101519"/>
              </a:solidFill>
              <a:latin typeface="Quattrocento Sans"/>
              <a:ea typeface="Quattrocento Sans"/>
              <a:cs typeface="Quattrocento Sans"/>
              <a:sym typeface="Quattrocento Sans"/>
            </a:endParaRPr>
          </a:p>
        </p:txBody>
      </p:sp>
      <p:pic>
        <p:nvPicPr>
          <p:cNvPr id="252" name="Google Shape;252;p37"/>
          <p:cNvPicPr preferRelativeResize="0"/>
          <p:nvPr/>
        </p:nvPicPr>
        <p:blipFill rotWithShape="1">
          <a:blip r:embed="rId3">
            <a:alphaModFix/>
          </a:blip>
          <a:srcRect b="0" l="268" r="268" t="0"/>
          <a:stretch/>
        </p:blipFill>
        <p:spPr>
          <a:xfrm>
            <a:off x="469800" y="1139950"/>
            <a:ext cx="3997108" cy="2467603"/>
          </a:xfrm>
          <a:prstGeom prst="rect">
            <a:avLst/>
          </a:prstGeom>
          <a:noFill/>
          <a:ln>
            <a:noFill/>
          </a:ln>
        </p:spPr>
      </p:pic>
      <p:pic>
        <p:nvPicPr>
          <p:cNvPr id="253" name="Google Shape;253;p37"/>
          <p:cNvPicPr preferRelativeResize="0"/>
          <p:nvPr/>
        </p:nvPicPr>
        <p:blipFill rotWithShape="1">
          <a:blip r:embed="rId4">
            <a:alphaModFix/>
          </a:blip>
          <a:srcRect b="59" l="0" r="0" t="59"/>
          <a:stretch/>
        </p:blipFill>
        <p:spPr>
          <a:xfrm>
            <a:off x="4618725" y="1139950"/>
            <a:ext cx="3997101" cy="24676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9BF0"/>
        </a:solidFill>
      </p:bgPr>
    </p:bg>
    <p:spTree>
      <p:nvGrpSpPr>
        <p:cNvPr id="257" name="Shape 257"/>
        <p:cNvGrpSpPr/>
        <p:nvPr/>
      </p:nvGrpSpPr>
      <p:grpSpPr>
        <a:xfrm>
          <a:off x="0" y="0"/>
          <a:ext cx="0" cy="0"/>
          <a:chOff x="0" y="0"/>
          <a:chExt cx="0" cy="0"/>
        </a:xfrm>
      </p:grpSpPr>
      <p:sp>
        <p:nvSpPr>
          <p:cNvPr id="258" name="Google Shape;258;p38"/>
          <p:cNvSpPr txBox="1"/>
          <p:nvPr/>
        </p:nvSpPr>
        <p:spPr>
          <a:xfrm>
            <a:off x="2809475" y="2190875"/>
            <a:ext cx="3450600" cy="762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4500">
                <a:solidFill>
                  <a:schemeClr val="lt1"/>
                </a:solidFill>
                <a:latin typeface="Quattrocento Sans"/>
                <a:ea typeface="Quattrocento Sans"/>
                <a:cs typeface="Quattrocento Sans"/>
                <a:sym typeface="Quattrocento Sans"/>
              </a:rPr>
              <a:t>Thank You!</a:t>
            </a:r>
            <a:endParaRPr sz="4500">
              <a:solidFill>
                <a:schemeClr val="lt1"/>
              </a:solidFill>
              <a:latin typeface="Quattrocento Sans"/>
              <a:ea typeface="Quattrocento Sans"/>
              <a:cs typeface="Quattrocento Sans"/>
              <a:sym typeface="Quattrocento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6"/>
          <p:cNvSpPr txBox="1"/>
          <p:nvPr/>
        </p:nvSpPr>
        <p:spPr>
          <a:xfrm>
            <a:off x="326100" y="158550"/>
            <a:ext cx="6108900" cy="4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Agenda</a:t>
            </a:r>
            <a:endParaRPr b="1" sz="2600">
              <a:solidFill>
                <a:srgbClr val="101519"/>
              </a:solidFill>
              <a:latin typeface="Quattrocento Sans"/>
              <a:ea typeface="Quattrocento Sans"/>
              <a:cs typeface="Quattrocento Sans"/>
              <a:sym typeface="Quattrocento Sans"/>
            </a:endParaRPr>
          </a:p>
        </p:txBody>
      </p:sp>
      <p:sp>
        <p:nvSpPr>
          <p:cNvPr id="120" name="Google Shape;120;p26"/>
          <p:cNvSpPr txBox="1"/>
          <p:nvPr>
            <p:ph idx="1" type="body"/>
          </p:nvPr>
        </p:nvSpPr>
        <p:spPr>
          <a:xfrm>
            <a:off x="230475" y="795450"/>
            <a:ext cx="4229400" cy="3839700"/>
          </a:xfrm>
          <a:prstGeom prst="rect">
            <a:avLst/>
          </a:prstGeom>
        </p:spPr>
        <p:txBody>
          <a:bodyPr anchorCtr="0" anchor="ctr" bIns="34275" lIns="68575" spcFirstLastPara="1" rIns="68575" wrap="square" tIns="34275">
            <a:normAutofit fontScale="85000" lnSpcReduction="20000"/>
          </a:bodyPr>
          <a:lstStyle/>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Executive Summary</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Actionable Recommendations</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Data Overview</a:t>
            </a:r>
            <a:endParaRPr sz="1500">
              <a:latin typeface="Quattrocento Sans"/>
              <a:ea typeface="Quattrocento Sans"/>
              <a:cs typeface="Quattrocento Sans"/>
              <a:sym typeface="Quattrocento Sans"/>
            </a:endParaRPr>
          </a:p>
          <a:p>
            <a:pPr indent="-309562" lvl="1" marL="914400" rtl="0" algn="l">
              <a:lnSpc>
                <a:spcPct val="90000"/>
              </a:lnSpc>
              <a:spcBef>
                <a:spcPts val="800"/>
              </a:spcBef>
              <a:spcAft>
                <a:spcPts val="0"/>
              </a:spcAft>
              <a:buSzPct val="100000"/>
              <a:buFont typeface="Quattrocento Sans"/>
              <a:buAutoNum type="alphaLcPeriod"/>
            </a:pPr>
            <a:r>
              <a:rPr lang="en-GB" sz="1500">
                <a:latin typeface="Quattrocento Sans"/>
                <a:ea typeface="Quattrocento Sans"/>
                <a:cs typeface="Quattrocento Sans"/>
                <a:sym typeface="Quattrocento Sans"/>
              </a:rPr>
              <a:t>Article Clean Up, </a:t>
            </a:r>
            <a:r>
              <a:rPr lang="en-GB" sz="1500">
                <a:latin typeface="Quattrocento Sans"/>
                <a:ea typeface="Quattrocento Sans"/>
                <a:cs typeface="Quattrocento Sans"/>
                <a:sym typeface="Quattrocento Sans"/>
              </a:rPr>
              <a:t>Text Processing, &amp; Filtering</a:t>
            </a:r>
            <a:endParaRPr sz="1500">
              <a:latin typeface="Quattrocento Sans"/>
              <a:ea typeface="Quattrocento Sans"/>
              <a:cs typeface="Quattrocento Sans"/>
              <a:sym typeface="Quattrocento Sans"/>
            </a:endParaRPr>
          </a:p>
          <a:p>
            <a:pPr indent="-309562" lvl="1" marL="914400" rtl="0" algn="l">
              <a:lnSpc>
                <a:spcPct val="90000"/>
              </a:lnSpc>
              <a:spcBef>
                <a:spcPts val="800"/>
              </a:spcBef>
              <a:spcAft>
                <a:spcPts val="0"/>
              </a:spcAft>
              <a:buSzPct val="100000"/>
              <a:buFont typeface="Quattrocento Sans"/>
              <a:buAutoNum type="alphaLcPeriod"/>
            </a:pPr>
            <a:r>
              <a:rPr lang="en-GB" sz="1500">
                <a:latin typeface="Quattrocento Sans"/>
                <a:ea typeface="Quattrocento Sans"/>
                <a:cs typeface="Quattrocento Sans"/>
                <a:sym typeface="Quattrocento Sans"/>
              </a:rPr>
              <a:t>Exploratory Data Analysis (EDA)</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Topic Detection</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Sentiment Analysis</a:t>
            </a:r>
            <a:endParaRPr sz="1500">
              <a:latin typeface="Quattrocento Sans"/>
              <a:ea typeface="Quattrocento Sans"/>
              <a:cs typeface="Quattrocento Sans"/>
              <a:sym typeface="Quattrocento Sans"/>
            </a:endParaRPr>
          </a:p>
          <a:p>
            <a:pPr indent="-309562" lvl="1" marL="914400" rtl="0" algn="l">
              <a:lnSpc>
                <a:spcPct val="90000"/>
              </a:lnSpc>
              <a:spcBef>
                <a:spcPts val="800"/>
              </a:spcBef>
              <a:spcAft>
                <a:spcPts val="0"/>
              </a:spcAft>
              <a:buSzPct val="100000"/>
              <a:buFont typeface="Quattrocento Sans"/>
              <a:buAutoNum type="alphaLcPeriod"/>
            </a:pPr>
            <a:r>
              <a:rPr lang="en-GB" sz="1500">
                <a:latin typeface="Quattrocento Sans"/>
                <a:ea typeface="Quattrocento Sans"/>
                <a:cs typeface="Quattrocento Sans"/>
                <a:sym typeface="Quattrocento Sans"/>
              </a:rPr>
              <a:t>Time Series Analysis</a:t>
            </a:r>
            <a:endParaRPr sz="1500">
              <a:latin typeface="Quattrocento Sans"/>
              <a:ea typeface="Quattrocento Sans"/>
              <a:cs typeface="Quattrocento Sans"/>
              <a:sym typeface="Quattrocento Sans"/>
            </a:endParaRPr>
          </a:p>
          <a:p>
            <a:pPr indent="-309562" lvl="1" marL="914400" rtl="0" algn="l">
              <a:lnSpc>
                <a:spcPct val="90000"/>
              </a:lnSpc>
              <a:spcBef>
                <a:spcPts val="800"/>
              </a:spcBef>
              <a:spcAft>
                <a:spcPts val="0"/>
              </a:spcAft>
              <a:buSzPct val="100000"/>
              <a:buFont typeface="Quattrocento Sans"/>
              <a:buAutoNum type="alphaLcPeriod"/>
            </a:pPr>
            <a:r>
              <a:rPr lang="en-GB" sz="1500">
                <a:latin typeface="Quattrocento Sans"/>
                <a:ea typeface="Quattrocento Sans"/>
                <a:cs typeface="Quattrocento Sans"/>
                <a:sym typeface="Quattrocento Sans"/>
              </a:rPr>
              <a:t>Positive / Negative Sentiment across Industries</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Entity Identification</a:t>
            </a:r>
            <a:br>
              <a:rPr lang="en-GB" sz="1500">
                <a:latin typeface="Quattrocento Sans"/>
                <a:ea typeface="Quattrocento Sans"/>
                <a:cs typeface="Quattrocento Sans"/>
                <a:sym typeface="Quattrocento Sans"/>
              </a:rPr>
            </a:br>
            <a:endParaRPr sz="1500">
              <a:latin typeface="Quattrocento Sans"/>
              <a:ea typeface="Quattrocento Sans"/>
              <a:cs typeface="Quattrocento Sans"/>
              <a:sym typeface="Quattrocento Sans"/>
            </a:endParaRPr>
          </a:p>
          <a:p>
            <a:pPr indent="-309562" lvl="0" marL="457200" rtl="0" algn="l">
              <a:lnSpc>
                <a:spcPct val="90000"/>
              </a:lnSpc>
              <a:spcBef>
                <a:spcPts val="800"/>
              </a:spcBef>
              <a:spcAft>
                <a:spcPts val="0"/>
              </a:spcAft>
              <a:buSzPct val="100000"/>
              <a:buFont typeface="Quattrocento Sans"/>
              <a:buAutoNum type="arabicPeriod"/>
            </a:pPr>
            <a:r>
              <a:rPr lang="en-GB" sz="1500">
                <a:latin typeface="Quattrocento Sans"/>
                <a:ea typeface="Quattrocento Sans"/>
                <a:cs typeface="Quattrocento Sans"/>
                <a:sym typeface="Quattrocento Sans"/>
              </a:rPr>
              <a:t>Targeted Sentiment Analysis</a:t>
            </a:r>
            <a:endParaRPr sz="1500">
              <a:latin typeface="Quattrocento Sans"/>
              <a:ea typeface="Quattrocento Sans"/>
              <a:cs typeface="Quattrocento Sans"/>
              <a:sym typeface="Quattrocento Sans"/>
            </a:endParaRPr>
          </a:p>
        </p:txBody>
      </p:sp>
      <p:sp>
        <p:nvSpPr>
          <p:cNvPr id="121" name="Google Shape;121;p26"/>
          <p:cNvSpPr/>
          <p:nvPr/>
        </p:nvSpPr>
        <p:spPr>
          <a:xfrm>
            <a:off x="4459875" y="1091675"/>
            <a:ext cx="4529400" cy="3247200"/>
          </a:xfrm>
          <a:prstGeom prst="rect">
            <a:avLst/>
          </a:pr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 name="Google Shape;122;p26"/>
          <p:cNvPicPr preferRelativeResize="0"/>
          <p:nvPr/>
        </p:nvPicPr>
        <p:blipFill rotWithShape="1">
          <a:blip r:embed="rId3">
            <a:alphaModFix/>
          </a:blip>
          <a:srcRect b="0" l="0" r="0" t="0"/>
          <a:stretch/>
        </p:blipFill>
        <p:spPr>
          <a:xfrm>
            <a:off x="4459875" y="1091675"/>
            <a:ext cx="4529352" cy="3247248"/>
          </a:xfrm>
          <a:prstGeom prst="rect">
            <a:avLst/>
          </a:prstGeom>
          <a:noFill/>
          <a:ln cap="flat" cmpd="sng" w="9525">
            <a:solidFill>
              <a:schemeClr val="dk2"/>
            </a:solidFill>
            <a:prstDash val="dash"/>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7"/>
          <p:cNvSpPr txBox="1"/>
          <p:nvPr/>
        </p:nvSpPr>
        <p:spPr>
          <a:xfrm>
            <a:off x="326100" y="234750"/>
            <a:ext cx="8606700" cy="4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Executive Summary</a:t>
            </a:r>
            <a:endParaRPr b="1" sz="2600">
              <a:solidFill>
                <a:srgbClr val="101519"/>
              </a:solidFill>
              <a:latin typeface="Quattrocento Sans"/>
              <a:ea typeface="Quattrocento Sans"/>
              <a:cs typeface="Quattrocento Sans"/>
              <a:sym typeface="Quattrocento Sans"/>
            </a:endParaRPr>
          </a:p>
        </p:txBody>
      </p:sp>
      <p:sp>
        <p:nvSpPr>
          <p:cNvPr id="128" name="Google Shape;128;p27"/>
          <p:cNvSpPr txBox="1"/>
          <p:nvPr/>
        </p:nvSpPr>
        <p:spPr>
          <a:xfrm>
            <a:off x="7347850" y="0"/>
            <a:ext cx="17961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Executive Summary</a:t>
            </a:r>
            <a:endParaRPr b="1" sz="900">
              <a:solidFill>
                <a:schemeClr val="lt1"/>
              </a:solidFill>
              <a:latin typeface="Quattrocento Sans"/>
              <a:ea typeface="Quattrocento Sans"/>
              <a:cs typeface="Quattrocento Sans"/>
              <a:sym typeface="Quattrocento Sans"/>
            </a:endParaRPr>
          </a:p>
        </p:txBody>
      </p:sp>
      <p:sp>
        <p:nvSpPr>
          <p:cNvPr id="129" name="Google Shape;129;p27"/>
          <p:cNvSpPr txBox="1"/>
          <p:nvPr>
            <p:ph idx="4294967295" type="body"/>
          </p:nvPr>
        </p:nvSpPr>
        <p:spPr>
          <a:xfrm>
            <a:off x="422450" y="807300"/>
            <a:ext cx="8510400" cy="4108200"/>
          </a:xfrm>
          <a:prstGeom prst="rect">
            <a:avLst/>
          </a:prstGeom>
          <a:ln cap="flat" cmpd="sng" w="9525">
            <a:solidFill>
              <a:srgbClr val="000000"/>
            </a:solidFill>
            <a:prstDash val="dash"/>
            <a:round/>
            <a:headEnd len="sm" w="sm" type="none"/>
            <a:tailEnd len="sm" w="sm" type="none"/>
          </a:ln>
        </p:spPr>
        <p:txBody>
          <a:bodyPr anchorCtr="0" anchor="ctr" bIns="34275" lIns="68575" spcFirstLastPara="1" rIns="68575" wrap="square" tIns="34275">
            <a:noAutofit/>
          </a:bodyPr>
          <a:lstStyle/>
          <a:p>
            <a:pPr indent="0" lvl="0" marL="0" rtl="0" algn="l">
              <a:lnSpc>
                <a:spcPct val="80000"/>
              </a:lnSpc>
              <a:spcBef>
                <a:spcPts val="0"/>
              </a:spcBef>
              <a:spcAft>
                <a:spcPts val="0"/>
              </a:spcAft>
              <a:buSzPts val="1018"/>
              <a:buNone/>
            </a:pPr>
            <a:r>
              <a:rPr b="1" lang="en-GB" sz="1025">
                <a:solidFill>
                  <a:srgbClr val="101519"/>
                </a:solidFill>
                <a:latin typeface="Quattrocento Sans"/>
                <a:ea typeface="Quattrocento Sans"/>
                <a:cs typeface="Quattrocento Sans"/>
                <a:sym typeface="Quattrocento Sans"/>
              </a:rPr>
              <a:t>Problem Statement:</a:t>
            </a:r>
            <a:r>
              <a:rPr b="1" lang="en-GB" sz="925">
                <a:solidFill>
                  <a:srgbClr val="101519"/>
                </a:solidFill>
                <a:latin typeface="Quattrocento Sans"/>
                <a:ea typeface="Quattrocento Sans"/>
                <a:cs typeface="Quattrocento Sans"/>
                <a:sym typeface="Quattrocento Sans"/>
              </a:rPr>
              <a:t> </a:t>
            </a:r>
            <a:r>
              <a:rPr lang="en-GB" sz="925">
                <a:solidFill>
                  <a:srgbClr val="101519"/>
                </a:solidFill>
                <a:latin typeface="Quattrocento Sans"/>
                <a:ea typeface="Quattrocento Sans"/>
                <a:cs typeface="Quattrocento Sans"/>
                <a:sym typeface="Quattrocento Sans"/>
              </a:rPr>
              <a:t>The objective of the final project was to identify what types of jobs / industries are most likely to see a big impact from AI and to gather extracting meaningful insights from unstructured text provided to us.</a:t>
            </a:r>
            <a:endParaRPr sz="925">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1018"/>
              <a:buFont typeface="Arial"/>
              <a:buNone/>
            </a:pPr>
            <a:r>
              <a:t/>
            </a:r>
            <a:endParaRPr sz="925">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SzPts val="1018"/>
              <a:buNone/>
            </a:pPr>
            <a:r>
              <a:rPr b="1" lang="en-GB" sz="1025">
                <a:solidFill>
                  <a:srgbClr val="101519"/>
                </a:solidFill>
                <a:latin typeface="Quattrocento Sans"/>
                <a:ea typeface="Quattrocento Sans"/>
                <a:cs typeface="Quattrocento Sans"/>
                <a:sym typeface="Quattrocento Sans"/>
              </a:rPr>
              <a:t>Insights:</a:t>
            </a:r>
            <a:endParaRPr b="1" sz="1025">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1018"/>
              <a:buFont typeface="Arial"/>
              <a:buNone/>
            </a:pPr>
            <a:r>
              <a:t/>
            </a:r>
            <a:endParaRPr sz="925">
              <a:solidFill>
                <a:srgbClr val="101519"/>
              </a:solidFill>
              <a:latin typeface="Quattrocento Sans"/>
              <a:ea typeface="Quattrocento Sans"/>
              <a:cs typeface="Quattrocento Sans"/>
              <a:sym typeface="Quattrocento Sans"/>
            </a:endParaRPr>
          </a:p>
          <a:p>
            <a:pPr indent="-155088" lvl="0" marL="360000" rtl="0" algn="l">
              <a:lnSpc>
                <a:spcPct val="80000"/>
              </a:lnSpc>
              <a:spcBef>
                <a:spcPts val="0"/>
              </a:spcBef>
              <a:spcAft>
                <a:spcPts val="0"/>
              </a:spcAft>
              <a:buClr>
                <a:srgbClr val="101519"/>
              </a:buClr>
              <a:buSzPts val="1025"/>
              <a:buFont typeface="Quattrocento Sans"/>
              <a:buChar char="●"/>
            </a:pPr>
            <a:r>
              <a:rPr b="1" lang="en-GB" sz="1025">
                <a:solidFill>
                  <a:srgbClr val="101519"/>
                </a:solidFill>
                <a:latin typeface="Quattrocento Sans"/>
                <a:ea typeface="Quattrocento Sans"/>
                <a:cs typeface="Quattrocento Sans"/>
                <a:sym typeface="Quattrocento Sans"/>
              </a:rPr>
              <a:t>Industries with positive sentiment articles and investing in AI</a:t>
            </a:r>
            <a:endParaRPr b="1" sz="10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Semiconductor: </a:t>
            </a:r>
            <a:r>
              <a:rPr lang="en-GB" sz="925">
                <a:solidFill>
                  <a:srgbClr val="101519"/>
                </a:solidFill>
                <a:latin typeface="Quattrocento Sans"/>
                <a:ea typeface="Quattrocento Sans"/>
                <a:cs typeface="Quattrocento Sans"/>
                <a:sym typeface="Quattrocento Sans"/>
              </a:rPr>
              <a:t>Chip-makers like ‘NVIDIA’ and ‘TSMC’ saw a huge uptick in article mentions as the need for AI chips rose in last 2 years which was witnessed in the stock surges. They will continue high investment in AI and improving productivity through better chips.</a:t>
            </a:r>
            <a:endParaRPr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Technology: </a:t>
            </a:r>
            <a:r>
              <a:rPr lang="en-GB" sz="925">
                <a:solidFill>
                  <a:srgbClr val="101519"/>
                </a:solidFill>
                <a:latin typeface="Quattrocento Sans"/>
                <a:ea typeface="Quattrocento Sans"/>
                <a:cs typeface="Quattrocento Sans"/>
                <a:sym typeface="Quattrocento Sans"/>
              </a:rPr>
              <a:t>Technology companies like ‘Google’, ‘Microsoft’, ‘OpenAI’ have always had AI articles with positive sentiment but it surged from 2023 after introduction of ‘ChatGPT’ and transformed the technology industry to aggressively invest in AI. However to continue heavy investment in AI these companies also had layoffs and struggled with negative sentiment articles around those.</a:t>
            </a:r>
            <a:endParaRPr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Finance: </a:t>
            </a:r>
            <a:r>
              <a:rPr lang="en-GB" sz="925">
                <a:solidFill>
                  <a:srgbClr val="101519"/>
                </a:solidFill>
                <a:latin typeface="Quattrocento Sans"/>
                <a:ea typeface="Quattrocento Sans"/>
                <a:cs typeface="Quattrocento Sans"/>
                <a:sym typeface="Quattrocento Sans"/>
              </a:rPr>
              <a:t>Finance companies were ecstatic with the surges in AI companies and stock trades, we saw a lot of articles discussing price, earnings, nasdaq leading to what’s know as AI bubble. Separately they are also using AI for high volume stock trading thus invested in AI.</a:t>
            </a:r>
            <a:endParaRPr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Healthcare: </a:t>
            </a:r>
            <a:r>
              <a:rPr lang="en-GB" sz="925">
                <a:solidFill>
                  <a:srgbClr val="101519"/>
                </a:solidFill>
                <a:latin typeface="Quattrocento Sans"/>
                <a:ea typeface="Quattrocento Sans"/>
                <a:cs typeface="Quattrocento Sans"/>
                <a:sym typeface="Quattrocento Sans"/>
              </a:rPr>
              <a:t>Healthcare industry saw positive sentiment around AI support in patient care, early cancer detection and streamlining claims process but some voiced negative sentiment around denial of insurance claims. </a:t>
            </a:r>
            <a:endParaRPr sz="925">
              <a:solidFill>
                <a:srgbClr val="101519"/>
              </a:solidFill>
              <a:latin typeface="Quattrocento Sans"/>
              <a:ea typeface="Quattrocento Sans"/>
              <a:cs typeface="Quattrocento Sans"/>
              <a:sym typeface="Quattrocento Sans"/>
            </a:endParaRPr>
          </a:p>
          <a:p>
            <a:pPr indent="0" lvl="0" marL="0" rtl="0" algn="l">
              <a:lnSpc>
                <a:spcPct val="80000"/>
              </a:lnSpc>
              <a:spcBef>
                <a:spcPts val="400"/>
              </a:spcBef>
              <a:spcAft>
                <a:spcPts val="0"/>
              </a:spcAft>
              <a:buSzPts val="1018"/>
              <a:buNone/>
            </a:pPr>
            <a:r>
              <a:t/>
            </a:r>
            <a:endParaRPr b="1" sz="925">
              <a:solidFill>
                <a:srgbClr val="101519"/>
              </a:solidFill>
              <a:latin typeface="Quattrocento Sans"/>
              <a:ea typeface="Quattrocento Sans"/>
              <a:cs typeface="Quattrocento Sans"/>
              <a:sym typeface="Quattrocento Sans"/>
            </a:endParaRPr>
          </a:p>
          <a:p>
            <a:pPr indent="-155088" lvl="0" marL="360000" rtl="0" algn="l">
              <a:lnSpc>
                <a:spcPct val="80000"/>
              </a:lnSpc>
              <a:spcBef>
                <a:spcPts val="400"/>
              </a:spcBef>
              <a:spcAft>
                <a:spcPts val="0"/>
              </a:spcAft>
              <a:buClr>
                <a:srgbClr val="101519"/>
              </a:buClr>
              <a:buSzPts val="1025"/>
              <a:buFont typeface="Quattrocento Sans"/>
              <a:buChar char="●"/>
            </a:pPr>
            <a:r>
              <a:rPr b="1" lang="en-GB" sz="1025">
                <a:solidFill>
                  <a:srgbClr val="101519"/>
                </a:solidFill>
                <a:latin typeface="Quattrocento Sans"/>
                <a:ea typeface="Quattrocento Sans"/>
                <a:cs typeface="Quattrocento Sans"/>
                <a:sym typeface="Quattrocento Sans"/>
              </a:rPr>
              <a:t>Industries with negative sentiment articles and concerned about AI</a:t>
            </a:r>
            <a:endParaRPr b="1" sz="10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Government:</a:t>
            </a:r>
            <a:r>
              <a:rPr lang="en-GB" sz="925">
                <a:solidFill>
                  <a:srgbClr val="101519"/>
                </a:solidFill>
                <a:latin typeface="Quattrocento Sans"/>
                <a:ea typeface="Quattrocento Sans"/>
                <a:cs typeface="Quattrocento Sans"/>
                <a:sym typeface="Quattrocento Sans"/>
              </a:rPr>
              <a:t> Government agencies voiced negative sentiment as they grappled with the challenges in regulating AI and concerns about surveillance, job displacement, and ethical implications of AI which have led them to take critical stance on AI’s rapid advancement.</a:t>
            </a:r>
            <a:endParaRPr b="1"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Legal: </a:t>
            </a:r>
            <a:r>
              <a:rPr lang="en-GB" sz="925">
                <a:solidFill>
                  <a:srgbClr val="101519"/>
                </a:solidFill>
                <a:latin typeface="Quattrocento Sans"/>
                <a:ea typeface="Quattrocento Sans"/>
                <a:cs typeface="Quattrocento Sans"/>
                <a:sym typeface="Quattrocento Sans"/>
              </a:rPr>
              <a:t>Legal industry is concerned about the potential disruption AI could cause with negative sentiment around AI replacing certain legal jobs, such as paralegals or contracts, and fears about the accuracy and fairness of AI in legal decisions.</a:t>
            </a:r>
            <a:endParaRPr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Academic Institutions: </a:t>
            </a:r>
            <a:r>
              <a:rPr lang="en-GB" sz="925">
                <a:solidFill>
                  <a:srgbClr val="101519"/>
                </a:solidFill>
                <a:latin typeface="Quattrocento Sans"/>
                <a:ea typeface="Quattrocento Sans"/>
                <a:cs typeface="Quattrocento Sans"/>
                <a:sym typeface="Quattrocento Sans"/>
              </a:rPr>
              <a:t>Academic institutions are experiencing negative sentiment due to the fear of AI disrupting traditional education models with concerns about AI replacing educators, plagiarism, and the challenge of keeping curricula up to date.</a:t>
            </a:r>
            <a:endParaRPr sz="925">
              <a:solidFill>
                <a:srgbClr val="101519"/>
              </a:solidFill>
              <a:latin typeface="Quattrocento Sans"/>
              <a:ea typeface="Quattrocento Sans"/>
              <a:cs typeface="Quattrocento Sans"/>
              <a:sym typeface="Quattrocento Sans"/>
            </a:endParaRPr>
          </a:p>
          <a:p>
            <a:pPr indent="-148737" lvl="1" marL="630000" rtl="0" algn="l">
              <a:lnSpc>
                <a:spcPct val="80000"/>
              </a:lnSpc>
              <a:spcBef>
                <a:spcPts val="400"/>
              </a:spcBef>
              <a:spcAft>
                <a:spcPts val="0"/>
              </a:spcAft>
              <a:buClr>
                <a:srgbClr val="101519"/>
              </a:buClr>
              <a:buSzPts val="925"/>
              <a:buFont typeface="Quattrocento Sans"/>
              <a:buChar char="○"/>
            </a:pPr>
            <a:r>
              <a:rPr b="1" lang="en-GB" sz="925">
                <a:solidFill>
                  <a:srgbClr val="101519"/>
                </a:solidFill>
                <a:latin typeface="Quattrocento Sans"/>
                <a:ea typeface="Quattrocento Sans"/>
                <a:cs typeface="Quattrocento Sans"/>
                <a:sym typeface="Quattrocento Sans"/>
              </a:rPr>
              <a:t>Social Media: </a:t>
            </a:r>
            <a:r>
              <a:rPr lang="en-GB" sz="925">
                <a:solidFill>
                  <a:srgbClr val="101519"/>
                </a:solidFill>
                <a:latin typeface="Quattrocento Sans"/>
                <a:ea typeface="Quattrocento Sans"/>
                <a:cs typeface="Quattrocento Sans"/>
                <a:sym typeface="Quattrocento Sans"/>
              </a:rPr>
              <a:t>Social media companies have seen a surge in negative sentiment articles due to AI’s role in misinformation, deep-fakes, manipulation of public opinion. It is critical for them to get this right else will lead to disruption in current operating model.</a:t>
            </a:r>
            <a:endParaRPr sz="925">
              <a:solidFill>
                <a:srgbClr val="101519"/>
              </a:solidFill>
              <a:latin typeface="Quattrocento Sans"/>
              <a:ea typeface="Quattrocento Sans"/>
              <a:cs typeface="Quattrocento Sans"/>
              <a:sym typeface="Quattrocento Sans"/>
            </a:endParaRPr>
          </a:p>
          <a:p>
            <a:pPr indent="0" lvl="0" marL="0" rtl="0" algn="l">
              <a:lnSpc>
                <a:spcPct val="80000"/>
              </a:lnSpc>
              <a:spcBef>
                <a:spcPts val="400"/>
              </a:spcBef>
              <a:spcAft>
                <a:spcPts val="0"/>
              </a:spcAft>
              <a:buNone/>
            </a:pPr>
            <a:r>
              <a:t/>
            </a:r>
            <a:endParaRPr sz="925">
              <a:solidFill>
                <a:srgbClr val="101519"/>
              </a:solidFill>
              <a:latin typeface="Quattrocento Sans"/>
              <a:ea typeface="Quattrocento Sans"/>
              <a:cs typeface="Quattrocento Sans"/>
              <a:sym typeface="Quattrocento Sans"/>
            </a:endParaRPr>
          </a:p>
          <a:p>
            <a:pPr indent="0" lvl="0" marL="0" rtl="0" algn="l">
              <a:lnSpc>
                <a:spcPct val="80000"/>
              </a:lnSpc>
              <a:spcBef>
                <a:spcPts val="400"/>
              </a:spcBef>
              <a:spcAft>
                <a:spcPts val="400"/>
              </a:spcAft>
              <a:buNone/>
            </a:pPr>
            <a:r>
              <a:rPr lang="en-GB" sz="925">
                <a:solidFill>
                  <a:srgbClr val="101519"/>
                </a:solidFill>
                <a:latin typeface="Quattrocento Sans"/>
                <a:ea typeface="Quattrocento Sans"/>
                <a:cs typeface="Quattrocento Sans"/>
                <a:sym typeface="Quattrocento Sans"/>
              </a:rPr>
              <a:t>Overall, US lead engagement in AI related topics with India close 2nd and China 3rd, Taiwan had negative sentiment due to chip making dependency on them and Israel due to its use of AI in recent wars. Politicians voiced negative sentiment around AI and technology evangelist continued to voice positively about AI.</a:t>
            </a:r>
            <a:endParaRPr sz="925">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8"/>
          <p:cNvSpPr txBox="1"/>
          <p:nvPr/>
        </p:nvSpPr>
        <p:spPr>
          <a:xfrm>
            <a:off x="326100" y="234750"/>
            <a:ext cx="8606700" cy="4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Actionable Recommendations</a:t>
            </a:r>
            <a:endParaRPr b="1" sz="2600">
              <a:solidFill>
                <a:srgbClr val="101519"/>
              </a:solidFill>
              <a:latin typeface="Quattrocento Sans"/>
              <a:ea typeface="Quattrocento Sans"/>
              <a:cs typeface="Quattrocento Sans"/>
              <a:sym typeface="Quattrocento Sans"/>
            </a:endParaRPr>
          </a:p>
        </p:txBody>
      </p:sp>
      <p:sp>
        <p:nvSpPr>
          <p:cNvPr id="135" name="Google Shape;135;p28"/>
          <p:cNvSpPr txBox="1"/>
          <p:nvPr/>
        </p:nvSpPr>
        <p:spPr>
          <a:xfrm>
            <a:off x="7347850" y="0"/>
            <a:ext cx="17961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Actionable Recommendations</a:t>
            </a:r>
            <a:endParaRPr b="1" sz="900">
              <a:solidFill>
                <a:schemeClr val="lt1"/>
              </a:solidFill>
              <a:latin typeface="Quattrocento Sans"/>
              <a:ea typeface="Quattrocento Sans"/>
              <a:cs typeface="Quattrocento Sans"/>
              <a:sym typeface="Quattrocento Sans"/>
            </a:endParaRPr>
          </a:p>
        </p:txBody>
      </p:sp>
      <p:sp>
        <p:nvSpPr>
          <p:cNvPr id="136" name="Google Shape;136;p28"/>
          <p:cNvSpPr txBox="1"/>
          <p:nvPr>
            <p:ph idx="4294967295" type="body"/>
          </p:nvPr>
        </p:nvSpPr>
        <p:spPr>
          <a:xfrm>
            <a:off x="422450" y="937525"/>
            <a:ext cx="5421000" cy="3969900"/>
          </a:xfrm>
          <a:prstGeom prst="rect">
            <a:avLst/>
          </a:prstGeom>
          <a:ln cap="flat" cmpd="sng" w="9525">
            <a:solidFill>
              <a:srgbClr val="000000"/>
            </a:solidFill>
            <a:prstDash val="dash"/>
            <a:round/>
            <a:headEnd len="sm" w="sm" type="none"/>
            <a:tailEnd len="sm" w="sm" type="none"/>
          </a:ln>
        </p:spPr>
        <p:txBody>
          <a:bodyPr anchorCtr="0" anchor="ctr" bIns="34275" lIns="68575" spcFirstLastPara="1" rIns="68575" wrap="square" tIns="34275">
            <a:noAutofit/>
          </a:bodyPr>
          <a:lstStyle/>
          <a:p>
            <a:pPr indent="0" lvl="0" marL="0" rtl="0" algn="l">
              <a:lnSpc>
                <a:spcPct val="80000"/>
              </a:lnSpc>
              <a:spcBef>
                <a:spcPts val="0"/>
              </a:spcBef>
              <a:spcAft>
                <a:spcPts val="0"/>
              </a:spcAft>
              <a:buSzPts val="1018"/>
              <a:buNone/>
            </a:pPr>
            <a:r>
              <a:rPr b="1" lang="en-GB" sz="1100">
                <a:solidFill>
                  <a:srgbClr val="101519"/>
                </a:solidFill>
                <a:latin typeface="Quattrocento Sans"/>
                <a:ea typeface="Quattrocento Sans"/>
                <a:cs typeface="Quattrocento Sans"/>
                <a:sym typeface="Quattrocento Sans"/>
              </a:rPr>
              <a:t>Goal</a:t>
            </a:r>
            <a:r>
              <a:rPr b="1" lang="en-GB" sz="1100">
                <a:solidFill>
                  <a:srgbClr val="101519"/>
                </a:solidFill>
                <a:latin typeface="Quattrocento Sans"/>
                <a:ea typeface="Quattrocento Sans"/>
                <a:cs typeface="Quattrocento Sans"/>
                <a:sym typeface="Quattrocento Sans"/>
              </a:rPr>
              <a:t>: </a:t>
            </a:r>
            <a:r>
              <a:rPr lang="en-GB" sz="1000">
                <a:solidFill>
                  <a:srgbClr val="101519"/>
                </a:solidFill>
                <a:latin typeface="Quattrocento Sans"/>
                <a:ea typeface="Quattrocento Sans"/>
                <a:cs typeface="Quattrocento Sans"/>
                <a:sym typeface="Quattrocento Sans"/>
              </a:rPr>
              <a:t>To provide actionable recommendations on what can be done with AI to automate the jobs and / or improve employee productivity</a:t>
            </a:r>
            <a:endParaRPr sz="1000">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Clr>
                <a:schemeClr val="dk1"/>
              </a:buClr>
              <a:buSzPts val="1018"/>
              <a:buFont typeface="Arial"/>
              <a:buNone/>
            </a:pPr>
            <a:r>
              <a:t/>
            </a:r>
            <a:endParaRPr sz="1100">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SzPts val="1018"/>
              <a:buNone/>
            </a:pPr>
            <a:r>
              <a:t/>
            </a:r>
            <a:endParaRPr b="1" sz="1100">
              <a:solidFill>
                <a:srgbClr val="101519"/>
              </a:solidFill>
              <a:latin typeface="Quattrocento Sans"/>
              <a:ea typeface="Quattrocento Sans"/>
              <a:cs typeface="Quattrocento Sans"/>
              <a:sym typeface="Quattrocento Sans"/>
            </a:endParaRPr>
          </a:p>
          <a:p>
            <a:pPr indent="0" lvl="0" marL="0" rtl="0" algn="l">
              <a:lnSpc>
                <a:spcPct val="80000"/>
              </a:lnSpc>
              <a:spcBef>
                <a:spcPts val="0"/>
              </a:spcBef>
              <a:spcAft>
                <a:spcPts val="0"/>
              </a:spcAft>
              <a:buSzPts val="1018"/>
              <a:buNone/>
            </a:pPr>
            <a:r>
              <a:rPr b="1" lang="en-GB" sz="1100">
                <a:solidFill>
                  <a:srgbClr val="101519"/>
                </a:solidFill>
                <a:latin typeface="Quattrocento Sans"/>
                <a:ea typeface="Quattrocento Sans"/>
                <a:cs typeface="Quattrocento Sans"/>
                <a:sym typeface="Quattrocento Sans"/>
              </a:rPr>
              <a:t>Recommendations</a:t>
            </a:r>
            <a:r>
              <a:rPr b="1" lang="en-GB" sz="1100">
                <a:solidFill>
                  <a:srgbClr val="101519"/>
                </a:solidFill>
                <a:latin typeface="Quattrocento Sans"/>
                <a:ea typeface="Quattrocento Sans"/>
                <a:cs typeface="Quattrocento Sans"/>
                <a:sym typeface="Quattrocento Sans"/>
              </a:rPr>
              <a:t>:</a:t>
            </a:r>
            <a:br>
              <a:rPr b="1" lang="en-GB" sz="1000">
                <a:solidFill>
                  <a:srgbClr val="101519"/>
                </a:solidFill>
                <a:latin typeface="Quattrocento Sans"/>
                <a:ea typeface="Quattrocento Sans"/>
                <a:cs typeface="Quattrocento Sans"/>
                <a:sym typeface="Quattrocento Sans"/>
              </a:rPr>
            </a:br>
            <a:endParaRPr b="1" sz="1000">
              <a:solidFill>
                <a:srgbClr val="101519"/>
              </a:solidFill>
              <a:latin typeface="Quattrocento Sans"/>
              <a:ea typeface="Quattrocento Sans"/>
              <a:cs typeface="Quattrocento Sans"/>
              <a:sym typeface="Quattrocento Sans"/>
            </a:endParaRPr>
          </a:p>
          <a:p>
            <a:pPr indent="-153501" lvl="0" marL="360000" rtl="0" algn="l">
              <a:lnSpc>
                <a:spcPct val="100000"/>
              </a:lnSpc>
              <a:spcBef>
                <a:spcPts val="400"/>
              </a:spcBef>
              <a:spcAft>
                <a:spcPts val="0"/>
              </a:spcAft>
              <a:buSzPts val="1000"/>
              <a:buFont typeface="Quattrocento Sans"/>
              <a:buAutoNum type="arabicPeriod"/>
            </a:pPr>
            <a:r>
              <a:rPr b="1" lang="en-GB" sz="1000">
                <a:latin typeface="Quattrocento Sans"/>
                <a:ea typeface="Quattrocento Sans"/>
                <a:cs typeface="Quattrocento Sans"/>
                <a:sym typeface="Quattrocento Sans"/>
              </a:rPr>
              <a:t>Invest in Energy Efficient AI Chipsets: </a:t>
            </a:r>
            <a:r>
              <a:rPr lang="en-GB" sz="1000">
                <a:latin typeface="Quattrocento Sans"/>
                <a:ea typeface="Quattrocento Sans"/>
                <a:cs typeface="Quattrocento Sans"/>
                <a:sym typeface="Quattrocento Sans"/>
              </a:rPr>
              <a:t>Invest and develop energy-efficient AI chipsets to support the growing computation without exacerbating climate change. This is vital as AI emergence is putting a lot of pressure on our energy grids and water supply.</a:t>
            </a:r>
            <a:endParaRPr sz="1000">
              <a:latin typeface="Quattrocento Sans"/>
              <a:ea typeface="Quattrocento Sans"/>
              <a:cs typeface="Quattrocento Sans"/>
              <a:sym typeface="Quattrocento Sans"/>
            </a:endParaRPr>
          </a:p>
          <a:p>
            <a:pPr indent="-153501" lvl="0" marL="360000" rtl="0" algn="l">
              <a:lnSpc>
                <a:spcPct val="100000"/>
              </a:lnSpc>
              <a:spcBef>
                <a:spcPts val="500"/>
              </a:spcBef>
              <a:spcAft>
                <a:spcPts val="0"/>
              </a:spcAft>
              <a:buSzPts val="1000"/>
              <a:buFont typeface="Quattrocento Sans"/>
              <a:buAutoNum type="arabicPeriod"/>
            </a:pPr>
            <a:r>
              <a:rPr b="1" lang="en-GB" sz="1000">
                <a:latin typeface="Quattrocento Sans"/>
                <a:ea typeface="Quattrocento Sans"/>
                <a:cs typeface="Quattrocento Sans"/>
                <a:sym typeface="Quattrocento Sans"/>
              </a:rPr>
              <a:t>Enhance Patient Care with AI Diagnostics: </a:t>
            </a:r>
            <a:r>
              <a:rPr lang="en-GB" sz="1000">
                <a:latin typeface="Quattrocento Sans"/>
                <a:ea typeface="Quattrocento Sans"/>
                <a:cs typeface="Quattrocento Sans"/>
                <a:sym typeface="Quattrocento Sans"/>
              </a:rPr>
              <a:t>Implement AI-driven diagnostic tools in healthcare to enable real-time analysis and early detection of diseases like cancer. Focus on integrating AI with EHR to streamline administrative tasks. However, we need to ensure fairness and transparency to avoid biases in decision making.</a:t>
            </a:r>
            <a:endParaRPr sz="1000">
              <a:latin typeface="Quattrocento Sans"/>
              <a:ea typeface="Quattrocento Sans"/>
              <a:cs typeface="Quattrocento Sans"/>
              <a:sym typeface="Quattrocento Sans"/>
            </a:endParaRPr>
          </a:p>
          <a:p>
            <a:pPr indent="-153501" lvl="0" marL="360000" rtl="0" algn="l">
              <a:lnSpc>
                <a:spcPct val="100000"/>
              </a:lnSpc>
              <a:spcBef>
                <a:spcPts val="500"/>
              </a:spcBef>
              <a:spcAft>
                <a:spcPts val="0"/>
              </a:spcAft>
              <a:buSzPts val="1000"/>
              <a:buFont typeface="Quattrocento Sans"/>
              <a:buAutoNum type="arabicPeriod"/>
            </a:pPr>
            <a:r>
              <a:rPr b="1" lang="en-GB" sz="1000">
                <a:latin typeface="Quattrocento Sans"/>
                <a:ea typeface="Quattrocento Sans"/>
                <a:cs typeface="Quattrocento Sans"/>
                <a:sym typeface="Quattrocento Sans"/>
              </a:rPr>
              <a:t>Enhance AI Cybersecurity: </a:t>
            </a:r>
            <a:r>
              <a:rPr lang="en-GB" sz="1000">
                <a:latin typeface="Quattrocento Sans"/>
                <a:ea typeface="Quattrocento Sans"/>
                <a:cs typeface="Quattrocento Sans"/>
                <a:sym typeface="Quattrocento Sans"/>
              </a:rPr>
              <a:t>Enhance cybersecurity protocols by integrating AI with cloud platforms to detect and mitigate threats in real-time. This is crucial as AI-driven systems become targets for cyber-attacks, especially in government and finance sectors.</a:t>
            </a:r>
            <a:endParaRPr sz="1000">
              <a:latin typeface="Quattrocento Sans"/>
              <a:ea typeface="Quattrocento Sans"/>
              <a:cs typeface="Quattrocento Sans"/>
              <a:sym typeface="Quattrocento Sans"/>
            </a:endParaRPr>
          </a:p>
          <a:p>
            <a:pPr indent="-153501" lvl="0" marL="360000" rtl="0" algn="l">
              <a:lnSpc>
                <a:spcPct val="100000"/>
              </a:lnSpc>
              <a:spcBef>
                <a:spcPts val="500"/>
              </a:spcBef>
              <a:spcAft>
                <a:spcPts val="0"/>
              </a:spcAft>
              <a:buSzPts val="1000"/>
              <a:buFont typeface="Quattrocento Sans"/>
              <a:buAutoNum type="arabicPeriod"/>
            </a:pPr>
            <a:r>
              <a:rPr b="1" lang="en-GB" sz="1000">
                <a:latin typeface="Quattrocento Sans"/>
                <a:ea typeface="Quattrocento Sans"/>
                <a:cs typeface="Quattrocento Sans"/>
                <a:sym typeface="Quattrocento Sans"/>
              </a:rPr>
              <a:t>Combat Fake News with AI: </a:t>
            </a:r>
            <a:r>
              <a:rPr lang="en-GB" sz="1000">
                <a:latin typeface="Quattrocento Sans"/>
                <a:ea typeface="Quattrocento Sans"/>
                <a:cs typeface="Quattrocento Sans"/>
                <a:sym typeface="Quattrocento Sans"/>
              </a:rPr>
              <a:t>Implement AI systems to monitor and analyze the spread of information across platforms, identifying and mitigating the impact of fake news and misinformation to protect public discourse.</a:t>
            </a:r>
            <a:endParaRPr sz="1000">
              <a:latin typeface="Quattrocento Sans"/>
              <a:ea typeface="Quattrocento Sans"/>
              <a:cs typeface="Quattrocento Sans"/>
              <a:sym typeface="Quattrocento Sans"/>
            </a:endParaRPr>
          </a:p>
          <a:p>
            <a:pPr indent="-153501" lvl="0" marL="360000" rtl="0" algn="l">
              <a:lnSpc>
                <a:spcPct val="100000"/>
              </a:lnSpc>
              <a:spcBef>
                <a:spcPts val="500"/>
              </a:spcBef>
              <a:spcAft>
                <a:spcPts val="0"/>
              </a:spcAft>
              <a:buSzPts val="1000"/>
              <a:buFont typeface="Quattrocento Sans"/>
              <a:buAutoNum type="arabicPeriod"/>
            </a:pPr>
            <a:r>
              <a:rPr b="1" lang="en-GB" sz="1000">
                <a:latin typeface="Quattrocento Sans"/>
                <a:ea typeface="Quattrocento Sans"/>
                <a:cs typeface="Quattrocento Sans"/>
                <a:sym typeface="Quattrocento Sans"/>
              </a:rPr>
              <a:t>AI in High-Volume Stock Trading: </a:t>
            </a:r>
            <a:r>
              <a:rPr lang="en-GB" sz="1000">
                <a:latin typeface="Quattrocento Sans"/>
                <a:ea typeface="Quattrocento Sans"/>
                <a:cs typeface="Quattrocento Sans"/>
                <a:sym typeface="Quattrocento Sans"/>
              </a:rPr>
              <a:t>Utilize AI algorithms in the finance sector to process large volumes of data quickly, enabling the automation of trading decisions with enhanced accuracy and efficiency.</a:t>
            </a:r>
            <a:endParaRPr sz="1000">
              <a:latin typeface="Quattrocento Sans"/>
              <a:ea typeface="Quattrocento Sans"/>
              <a:cs typeface="Quattrocento Sans"/>
              <a:sym typeface="Quattrocento Sans"/>
            </a:endParaRPr>
          </a:p>
          <a:p>
            <a:pPr indent="0" lvl="0" marL="0" rtl="0" algn="l">
              <a:lnSpc>
                <a:spcPct val="80000"/>
              </a:lnSpc>
              <a:spcBef>
                <a:spcPts val="500"/>
              </a:spcBef>
              <a:spcAft>
                <a:spcPts val="400"/>
              </a:spcAft>
              <a:buNone/>
            </a:pPr>
            <a:r>
              <a:t/>
            </a:r>
            <a:endParaRPr sz="1000">
              <a:solidFill>
                <a:srgbClr val="101519"/>
              </a:solidFill>
              <a:latin typeface="Quattrocento Sans"/>
              <a:ea typeface="Quattrocento Sans"/>
              <a:cs typeface="Quattrocento Sans"/>
              <a:sym typeface="Quattrocento Sans"/>
            </a:endParaRPr>
          </a:p>
        </p:txBody>
      </p:sp>
      <p:pic>
        <p:nvPicPr>
          <p:cNvPr id="137" name="Google Shape;137;p28"/>
          <p:cNvPicPr preferRelativeResize="0"/>
          <p:nvPr/>
        </p:nvPicPr>
        <p:blipFill rotWithShape="1">
          <a:blip r:embed="rId3">
            <a:alphaModFix/>
          </a:blip>
          <a:srcRect b="5365" l="0" r="0" t="0"/>
          <a:stretch/>
        </p:blipFill>
        <p:spPr>
          <a:xfrm>
            <a:off x="6028275" y="818200"/>
            <a:ext cx="2007526" cy="2667301"/>
          </a:xfrm>
          <a:prstGeom prst="rect">
            <a:avLst/>
          </a:prstGeom>
          <a:noFill/>
          <a:ln>
            <a:noFill/>
          </a:ln>
        </p:spPr>
      </p:pic>
      <p:pic>
        <p:nvPicPr>
          <p:cNvPr id="138" name="Google Shape;138;p28"/>
          <p:cNvPicPr preferRelativeResize="0"/>
          <p:nvPr/>
        </p:nvPicPr>
        <p:blipFill rotWithShape="1">
          <a:blip r:embed="rId4">
            <a:alphaModFix/>
          </a:blip>
          <a:srcRect b="8767" l="9151" r="8988" t="0"/>
          <a:stretch/>
        </p:blipFill>
        <p:spPr>
          <a:xfrm>
            <a:off x="6494475" y="3353050"/>
            <a:ext cx="2607100" cy="1635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9"/>
          <p:cNvSpPr/>
          <p:nvPr/>
        </p:nvSpPr>
        <p:spPr>
          <a:xfrm>
            <a:off x="4526075" y="1290650"/>
            <a:ext cx="4406700" cy="361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4" name="Google Shape;144;p29"/>
          <p:cNvSpPr/>
          <p:nvPr/>
        </p:nvSpPr>
        <p:spPr>
          <a:xfrm>
            <a:off x="326100" y="1290600"/>
            <a:ext cx="3930900" cy="361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45" name="Google Shape;145;p29"/>
          <p:cNvSpPr txBox="1"/>
          <p:nvPr/>
        </p:nvSpPr>
        <p:spPr>
          <a:xfrm>
            <a:off x="326100" y="158550"/>
            <a:ext cx="86067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200k articles </a:t>
            </a:r>
            <a:r>
              <a:rPr b="1" lang="en-GB" sz="2600">
                <a:solidFill>
                  <a:srgbClr val="101519"/>
                </a:solidFill>
                <a:latin typeface="Quattrocento Sans"/>
                <a:ea typeface="Quattrocento Sans"/>
                <a:cs typeface="Quattrocento Sans"/>
                <a:sym typeface="Quattrocento Sans"/>
              </a:rPr>
              <a:t>provided</a:t>
            </a:r>
            <a:r>
              <a:rPr b="1" lang="en-GB" sz="2600">
                <a:solidFill>
                  <a:srgbClr val="101519"/>
                </a:solidFill>
                <a:latin typeface="Quattrocento Sans"/>
                <a:ea typeface="Quattrocento Sans"/>
                <a:cs typeface="Quattrocento Sans"/>
                <a:sym typeface="Quattrocento Sans"/>
              </a:rPr>
              <a:t> to us were from Jan’20 to Jul’24 and were trimmed to 120k articles </a:t>
            </a:r>
            <a:r>
              <a:rPr b="1" lang="en-GB" sz="2600">
                <a:solidFill>
                  <a:srgbClr val="101519"/>
                </a:solidFill>
                <a:latin typeface="Quattrocento Sans"/>
                <a:ea typeface="Quattrocento Sans"/>
                <a:cs typeface="Quattrocento Sans"/>
                <a:sym typeface="Quattrocento Sans"/>
              </a:rPr>
              <a:t>relevant to AI topics</a:t>
            </a:r>
            <a:endParaRPr b="1" sz="2600">
              <a:solidFill>
                <a:srgbClr val="101519"/>
              </a:solidFill>
              <a:latin typeface="Quattrocento Sans"/>
              <a:ea typeface="Quattrocento Sans"/>
              <a:cs typeface="Quattrocento Sans"/>
              <a:sym typeface="Quattrocento Sans"/>
            </a:endParaRPr>
          </a:p>
        </p:txBody>
      </p:sp>
      <p:sp>
        <p:nvSpPr>
          <p:cNvPr id="146" name="Google Shape;146;p29"/>
          <p:cNvSpPr txBox="1"/>
          <p:nvPr/>
        </p:nvSpPr>
        <p:spPr>
          <a:xfrm>
            <a:off x="-5125" y="4869750"/>
            <a:ext cx="5018400" cy="274500"/>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GB" sz="700">
                <a:solidFill>
                  <a:srgbClr val="74797E"/>
                </a:solidFill>
                <a:latin typeface="Quattrocento Sans"/>
                <a:ea typeface="Quattrocento Sans"/>
                <a:cs typeface="Quattrocento Sans"/>
                <a:sym typeface="Quattrocento Sans"/>
              </a:rPr>
              <a:t>@Data Source: https://storage.googleapis.com/msca-bdp-data-open/news_final_project/news_final_project.parquet</a:t>
            </a:r>
            <a:endParaRPr sz="700">
              <a:solidFill>
                <a:srgbClr val="74797E"/>
              </a:solidFill>
              <a:latin typeface="Quattrocento Sans"/>
              <a:ea typeface="Quattrocento Sans"/>
              <a:cs typeface="Quattrocento Sans"/>
              <a:sym typeface="Quattrocento Sans"/>
            </a:endParaRPr>
          </a:p>
        </p:txBody>
      </p:sp>
      <p:sp>
        <p:nvSpPr>
          <p:cNvPr id="147" name="Google Shape;147;p29"/>
          <p:cNvSpPr txBox="1"/>
          <p:nvPr/>
        </p:nvSpPr>
        <p:spPr>
          <a:xfrm>
            <a:off x="7324600" y="0"/>
            <a:ext cx="18192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Article clean-up and filtering</a:t>
            </a:r>
            <a:endParaRPr b="1" sz="900">
              <a:solidFill>
                <a:schemeClr val="lt1"/>
              </a:solidFill>
              <a:latin typeface="Quattrocento Sans"/>
              <a:ea typeface="Quattrocento Sans"/>
              <a:cs typeface="Quattrocento Sans"/>
              <a:sym typeface="Quattrocento Sans"/>
            </a:endParaRPr>
          </a:p>
        </p:txBody>
      </p:sp>
      <p:pic>
        <p:nvPicPr>
          <p:cNvPr id="148" name="Google Shape;148;p29"/>
          <p:cNvPicPr preferRelativeResize="0"/>
          <p:nvPr/>
        </p:nvPicPr>
        <p:blipFill rotWithShape="1">
          <a:blip r:embed="rId3">
            <a:alphaModFix/>
          </a:blip>
          <a:srcRect b="347" l="0" r="0" t="347"/>
          <a:stretch/>
        </p:blipFill>
        <p:spPr>
          <a:xfrm>
            <a:off x="1148113" y="1341283"/>
            <a:ext cx="1948422" cy="1728641"/>
          </a:xfrm>
          <a:prstGeom prst="rect">
            <a:avLst/>
          </a:prstGeom>
          <a:noFill/>
          <a:ln cap="flat" cmpd="sng" w="9525">
            <a:solidFill>
              <a:schemeClr val="dk2"/>
            </a:solidFill>
            <a:prstDash val="solid"/>
            <a:round/>
            <a:headEnd len="sm" w="sm" type="none"/>
            <a:tailEnd len="sm" w="sm" type="none"/>
          </a:ln>
        </p:spPr>
      </p:pic>
      <p:pic>
        <p:nvPicPr>
          <p:cNvPr id="149" name="Google Shape;149;p29"/>
          <p:cNvPicPr preferRelativeResize="0"/>
          <p:nvPr/>
        </p:nvPicPr>
        <p:blipFill rotWithShape="1">
          <a:blip r:embed="rId4">
            <a:alphaModFix/>
          </a:blip>
          <a:srcRect b="0" l="4765" r="2512" t="0"/>
          <a:stretch/>
        </p:blipFill>
        <p:spPr>
          <a:xfrm>
            <a:off x="388364" y="3491326"/>
            <a:ext cx="3798574" cy="1353504"/>
          </a:xfrm>
          <a:prstGeom prst="rect">
            <a:avLst/>
          </a:prstGeom>
          <a:noFill/>
          <a:ln cap="flat" cmpd="sng" w="9525">
            <a:solidFill>
              <a:schemeClr val="dk2"/>
            </a:solidFill>
            <a:prstDash val="solid"/>
            <a:round/>
            <a:headEnd len="sm" w="sm" type="none"/>
            <a:tailEnd len="sm" w="sm" type="none"/>
          </a:ln>
        </p:spPr>
      </p:pic>
      <p:sp>
        <p:nvSpPr>
          <p:cNvPr id="150" name="Google Shape;150;p29"/>
          <p:cNvSpPr/>
          <p:nvPr/>
        </p:nvSpPr>
        <p:spPr>
          <a:xfrm>
            <a:off x="1990032" y="3120611"/>
            <a:ext cx="264600" cy="319800"/>
          </a:xfrm>
          <a:prstGeom prst="downArrow">
            <a:avLst>
              <a:gd fmla="val 50000" name="adj1"/>
              <a:gd fmla="val 50000" name="adj2"/>
            </a:avLst>
          </a:prstGeom>
          <a:solidFill>
            <a:srgbClr val="03A9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1" name="Google Shape;151;p29"/>
          <p:cNvSpPr txBox="1"/>
          <p:nvPr>
            <p:ph idx="1" type="body"/>
          </p:nvPr>
        </p:nvSpPr>
        <p:spPr>
          <a:xfrm>
            <a:off x="4526075" y="1401338"/>
            <a:ext cx="4337400" cy="588300"/>
          </a:xfrm>
          <a:prstGeom prst="rect">
            <a:avLst/>
          </a:prstGeom>
        </p:spPr>
        <p:txBody>
          <a:bodyPr anchorCtr="0" anchor="t" bIns="34275" lIns="68575" spcFirstLastPara="1" rIns="68575" wrap="square" tIns="34275">
            <a:normAutofit lnSpcReduction="20000"/>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Article Clean Up</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Kept only ‘en’ articles and eliminating newlines, tabs, HTML links (web crawls), emails, and other irrelevant text like emojis / special characters</a:t>
            </a:r>
            <a:endParaRPr sz="1000">
              <a:solidFill>
                <a:srgbClr val="101519"/>
              </a:solidFill>
              <a:latin typeface="Quattrocento Sans"/>
              <a:ea typeface="Quattrocento Sans"/>
              <a:cs typeface="Quattrocento Sans"/>
              <a:sym typeface="Quattrocento Sans"/>
            </a:endParaRPr>
          </a:p>
        </p:txBody>
      </p:sp>
      <p:sp>
        <p:nvSpPr>
          <p:cNvPr id="152" name="Google Shape;152;p29"/>
          <p:cNvSpPr txBox="1"/>
          <p:nvPr>
            <p:ph idx="1" type="body"/>
          </p:nvPr>
        </p:nvSpPr>
        <p:spPr>
          <a:xfrm>
            <a:off x="4526075" y="2362725"/>
            <a:ext cx="4337400" cy="588300"/>
          </a:xfrm>
          <a:prstGeom prst="rect">
            <a:avLst/>
          </a:prstGeom>
        </p:spPr>
        <p:txBody>
          <a:bodyPr anchorCtr="0" anchor="t" bIns="34275" lIns="68575" spcFirstLastPara="1" rIns="68575" wrap="square" tIns="34275">
            <a:normAutofit lnSpcReduction="20000"/>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Text Processing</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Lowercased words, removed stopwords, numbers, then tokenized and lemmatized words</a:t>
            </a:r>
            <a:endParaRPr sz="1000">
              <a:solidFill>
                <a:srgbClr val="101519"/>
              </a:solidFill>
              <a:latin typeface="Quattrocento Sans"/>
              <a:ea typeface="Quattrocento Sans"/>
              <a:cs typeface="Quattrocento Sans"/>
              <a:sym typeface="Quattrocento Sans"/>
            </a:endParaRPr>
          </a:p>
        </p:txBody>
      </p:sp>
      <p:sp>
        <p:nvSpPr>
          <p:cNvPr id="153" name="Google Shape;153;p29"/>
          <p:cNvSpPr txBox="1"/>
          <p:nvPr>
            <p:ph idx="1" type="body"/>
          </p:nvPr>
        </p:nvSpPr>
        <p:spPr>
          <a:xfrm>
            <a:off x="4526075" y="3385438"/>
            <a:ext cx="4337400" cy="477000"/>
          </a:xfrm>
          <a:prstGeom prst="rect">
            <a:avLst/>
          </a:prstGeom>
        </p:spPr>
        <p:txBody>
          <a:bodyPr anchorCtr="0" anchor="t" bIns="34275" lIns="68575" spcFirstLastPara="1" rIns="68575" wrap="square" tIns="34275">
            <a:normAutofit lnSpcReduction="20000"/>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Filtering</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Filtered articles to relevant topics like: AI, ML, Chatbots, LLMs etc</a:t>
            </a:r>
            <a:endParaRPr sz="1000">
              <a:solidFill>
                <a:srgbClr val="101519"/>
              </a:solidFill>
              <a:latin typeface="Quattrocento Sans"/>
              <a:ea typeface="Quattrocento Sans"/>
              <a:cs typeface="Quattrocento Sans"/>
              <a:sym typeface="Quattrocento Sans"/>
            </a:endParaRPr>
          </a:p>
        </p:txBody>
      </p:sp>
      <p:sp>
        <p:nvSpPr>
          <p:cNvPr id="154" name="Google Shape;154;p29"/>
          <p:cNvSpPr txBox="1"/>
          <p:nvPr>
            <p:ph idx="1" type="body"/>
          </p:nvPr>
        </p:nvSpPr>
        <p:spPr>
          <a:xfrm>
            <a:off x="4526075" y="4316150"/>
            <a:ext cx="4337400" cy="588300"/>
          </a:xfrm>
          <a:prstGeom prst="rect">
            <a:avLst/>
          </a:prstGeom>
        </p:spPr>
        <p:txBody>
          <a:bodyPr anchorCtr="0" anchor="t" bIns="34275" lIns="68575" spcFirstLastPara="1" rIns="68575" wrap="square" tIns="34275">
            <a:normAutofit lnSpcReduction="20000"/>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Treatment</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t/>
            </a:r>
            <a:endParaRPr b="1" sz="1000">
              <a:solidFill>
                <a:srgbClr val="101519"/>
              </a:solidFill>
              <a:latin typeface="Quattrocento Sans"/>
              <a:ea typeface="Quattrocento Sans"/>
              <a:cs typeface="Quattrocento Sans"/>
              <a:sym typeface="Quattrocento Sans"/>
            </a:endParaRPr>
          </a:p>
          <a:p>
            <a:pPr indent="0" lvl="0" marL="0" rtl="0" algn="ctr">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Further treated articles by removing articles with too less or too high of word count</a:t>
            </a:r>
            <a:endParaRPr sz="1000">
              <a:solidFill>
                <a:srgbClr val="101519"/>
              </a:solidFill>
              <a:latin typeface="Quattrocento Sans"/>
              <a:ea typeface="Quattrocento Sans"/>
              <a:cs typeface="Quattrocento Sans"/>
              <a:sym typeface="Quattrocento Sans"/>
            </a:endParaRPr>
          </a:p>
        </p:txBody>
      </p:sp>
      <p:sp>
        <p:nvSpPr>
          <p:cNvPr id="155" name="Google Shape;155;p29"/>
          <p:cNvSpPr/>
          <p:nvPr/>
        </p:nvSpPr>
        <p:spPr>
          <a:xfrm>
            <a:off x="6585875" y="3906900"/>
            <a:ext cx="217800" cy="364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6" name="Google Shape;156;p29"/>
          <p:cNvSpPr/>
          <p:nvPr/>
        </p:nvSpPr>
        <p:spPr>
          <a:xfrm>
            <a:off x="6585875" y="2955788"/>
            <a:ext cx="217800" cy="364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7" name="Google Shape;157;p29"/>
          <p:cNvSpPr/>
          <p:nvPr/>
        </p:nvSpPr>
        <p:spPr>
          <a:xfrm>
            <a:off x="6585875" y="1963113"/>
            <a:ext cx="217800" cy="364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8" name="Google Shape;158;p29"/>
          <p:cNvSpPr txBox="1"/>
          <p:nvPr>
            <p:ph idx="1" type="body"/>
          </p:nvPr>
        </p:nvSpPr>
        <p:spPr>
          <a:xfrm>
            <a:off x="335375" y="1117500"/>
            <a:ext cx="4337400" cy="173100"/>
          </a:xfrm>
          <a:prstGeom prst="rect">
            <a:avLst/>
          </a:prstGeom>
        </p:spPr>
        <p:txBody>
          <a:bodyPr anchorCtr="0" anchor="t" bIns="34275" lIns="68575" spcFirstLastPara="1" rIns="68575" wrap="square" tIns="34275">
            <a:normAutofit fontScale="85000" lnSpcReduction="20000"/>
          </a:bodyPr>
          <a:lstStyle/>
          <a:p>
            <a:pPr indent="0" lvl="0" marL="0" rtl="0" algn="l">
              <a:lnSpc>
                <a:spcPct val="100000"/>
              </a:lnSpc>
              <a:spcBef>
                <a:spcPts val="0"/>
              </a:spcBef>
              <a:spcAft>
                <a:spcPts val="0"/>
              </a:spcAft>
              <a:buNone/>
            </a:pPr>
            <a:r>
              <a:rPr b="1" lang="en-GB" sz="1000" u="sng">
                <a:solidFill>
                  <a:srgbClr val="101519"/>
                </a:solidFill>
                <a:latin typeface="Quattrocento Sans"/>
                <a:ea typeface="Quattrocento Sans"/>
                <a:cs typeface="Quattrocento Sans"/>
                <a:sym typeface="Quattrocento Sans"/>
              </a:rPr>
              <a:t>Data Source Overview</a:t>
            </a:r>
            <a:endParaRPr sz="1000" u="sng">
              <a:solidFill>
                <a:srgbClr val="101519"/>
              </a:solidFill>
              <a:latin typeface="Quattrocento Sans"/>
              <a:ea typeface="Quattrocento Sans"/>
              <a:cs typeface="Quattrocento Sans"/>
              <a:sym typeface="Quattrocento Sans"/>
            </a:endParaRPr>
          </a:p>
        </p:txBody>
      </p:sp>
      <p:sp>
        <p:nvSpPr>
          <p:cNvPr id="159" name="Google Shape;159;p29"/>
          <p:cNvSpPr txBox="1"/>
          <p:nvPr>
            <p:ph idx="1" type="body"/>
          </p:nvPr>
        </p:nvSpPr>
        <p:spPr>
          <a:xfrm>
            <a:off x="4526075" y="1117500"/>
            <a:ext cx="4337400" cy="173100"/>
          </a:xfrm>
          <a:prstGeom prst="rect">
            <a:avLst/>
          </a:prstGeom>
        </p:spPr>
        <p:txBody>
          <a:bodyPr anchorCtr="0" anchor="t" bIns="34275" lIns="68575" spcFirstLastPara="1" rIns="68575" wrap="square" tIns="34275">
            <a:normAutofit fontScale="85000" lnSpcReduction="20000"/>
          </a:bodyPr>
          <a:lstStyle/>
          <a:p>
            <a:pPr indent="0" lvl="0" marL="0" rtl="0" algn="l">
              <a:lnSpc>
                <a:spcPct val="100000"/>
              </a:lnSpc>
              <a:spcBef>
                <a:spcPts val="0"/>
              </a:spcBef>
              <a:spcAft>
                <a:spcPts val="0"/>
              </a:spcAft>
              <a:buNone/>
            </a:pPr>
            <a:r>
              <a:rPr b="1" lang="en-GB" sz="1000" u="sng">
                <a:solidFill>
                  <a:srgbClr val="101519"/>
                </a:solidFill>
                <a:latin typeface="Quattrocento Sans"/>
                <a:ea typeface="Quattrocento Sans"/>
                <a:cs typeface="Quattrocento Sans"/>
                <a:sym typeface="Quattrocento Sans"/>
              </a:rPr>
              <a:t>Article Clean Up, Text Processing &amp; Filtering</a:t>
            </a:r>
            <a:endParaRPr sz="1000" u="sng">
              <a:solidFill>
                <a:srgbClr val="101519"/>
              </a:solidFill>
              <a:latin typeface="Quattrocento Sans"/>
              <a:ea typeface="Quattrocento Sans"/>
              <a:cs typeface="Quattrocento Sans"/>
              <a:sym typeface="Quattrocento Sans"/>
            </a:endParaRPr>
          </a:p>
        </p:txBody>
      </p:sp>
      <p:sp>
        <p:nvSpPr>
          <p:cNvPr id="160" name="Google Shape;160;p29"/>
          <p:cNvSpPr txBox="1"/>
          <p:nvPr>
            <p:ph idx="1" type="body"/>
          </p:nvPr>
        </p:nvSpPr>
        <p:spPr>
          <a:xfrm>
            <a:off x="7190325" y="2036388"/>
            <a:ext cx="1412100" cy="2796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~200k articles left</a:t>
            </a:r>
            <a:endParaRPr b="1" sz="1000">
              <a:solidFill>
                <a:srgbClr val="101519"/>
              </a:solidFill>
              <a:latin typeface="Quattrocento Sans"/>
              <a:ea typeface="Quattrocento Sans"/>
              <a:cs typeface="Quattrocento Sans"/>
              <a:sym typeface="Quattrocento Sans"/>
            </a:endParaRPr>
          </a:p>
        </p:txBody>
      </p:sp>
      <p:sp>
        <p:nvSpPr>
          <p:cNvPr id="161" name="Google Shape;161;p29"/>
          <p:cNvSpPr txBox="1"/>
          <p:nvPr>
            <p:ph idx="1" type="body"/>
          </p:nvPr>
        </p:nvSpPr>
        <p:spPr>
          <a:xfrm>
            <a:off x="7190325" y="2970550"/>
            <a:ext cx="1412100" cy="2796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~146k articles left</a:t>
            </a:r>
            <a:endParaRPr b="1" sz="1000">
              <a:solidFill>
                <a:srgbClr val="101519"/>
              </a:solidFill>
              <a:latin typeface="Quattrocento Sans"/>
              <a:ea typeface="Quattrocento Sans"/>
              <a:cs typeface="Quattrocento Sans"/>
              <a:sym typeface="Quattrocento Sans"/>
            </a:endParaRPr>
          </a:p>
        </p:txBody>
      </p:sp>
      <p:sp>
        <p:nvSpPr>
          <p:cNvPr id="162" name="Google Shape;162;p29"/>
          <p:cNvSpPr txBox="1"/>
          <p:nvPr>
            <p:ph idx="1" type="body"/>
          </p:nvPr>
        </p:nvSpPr>
        <p:spPr>
          <a:xfrm>
            <a:off x="7190325" y="3988100"/>
            <a:ext cx="1412100" cy="2796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ctr">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~120k articles left</a:t>
            </a:r>
            <a:endParaRPr b="1" sz="100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0"/>
          <p:cNvSpPr/>
          <p:nvPr/>
        </p:nvSpPr>
        <p:spPr>
          <a:xfrm>
            <a:off x="297625" y="732475"/>
            <a:ext cx="4295100" cy="215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p:nvPr/>
        </p:nvSpPr>
        <p:spPr>
          <a:xfrm>
            <a:off x="297625" y="2975188"/>
            <a:ext cx="4295100" cy="206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0"/>
          <p:cNvSpPr txBox="1"/>
          <p:nvPr/>
        </p:nvSpPr>
        <p:spPr>
          <a:xfrm>
            <a:off x="326100" y="158550"/>
            <a:ext cx="8606700" cy="4695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Filtered 120k articles were further explored segment wise</a:t>
            </a:r>
            <a:endParaRPr b="1" sz="2600">
              <a:solidFill>
                <a:srgbClr val="101519"/>
              </a:solidFill>
              <a:latin typeface="Quattrocento Sans"/>
              <a:ea typeface="Quattrocento Sans"/>
              <a:cs typeface="Quattrocento Sans"/>
              <a:sym typeface="Quattrocento Sans"/>
            </a:endParaRPr>
          </a:p>
        </p:txBody>
      </p:sp>
      <p:sp>
        <p:nvSpPr>
          <p:cNvPr id="170" name="Google Shape;170;p30"/>
          <p:cNvSpPr txBox="1"/>
          <p:nvPr/>
        </p:nvSpPr>
        <p:spPr>
          <a:xfrm>
            <a:off x="7506350" y="0"/>
            <a:ext cx="16374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Exploratory Data Analysis</a:t>
            </a:r>
            <a:endParaRPr b="1" sz="900">
              <a:solidFill>
                <a:schemeClr val="lt1"/>
              </a:solidFill>
              <a:latin typeface="Quattrocento Sans"/>
              <a:ea typeface="Quattrocento Sans"/>
              <a:cs typeface="Quattrocento Sans"/>
              <a:sym typeface="Quattrocento Sans"/>
            </a:endParaRPr>
          </a:p>
        </p:txBody>
      </p:sp>
      <p:pic>
        <p:nvPicPr>
          <p:cNvPr id="171" name="Google Shape;171;p30"/>
          <p:cNvPicPr preferRelativeResize="0"/>
          <p:nvPr/>
        </p:nvPicPr>
        <p:blipFill rotWithShape="1">
          <a:blip r:embed="rId3">
            <a:alphaModFix/>
          </a:blip>
          <a:srcRect b="3558" l="0" r="0" t="0"/>
          <a:stretch/>
        </p:blipFill>
        <p:spPr>
          <a:xfrm>
            <a:off x="1171463" y="794200"/>
            <a:ext cx="2547424" cy="1606649"/>
          </a:xfrm>
          <a:prstGeom prst="rect">
            <a:avLst/>
          </a:prstGeom>
          <a:noFill/>
          <a:ln>
            <a:noFill/>
          </a:ln>
        </p:spPr>
      </p:pic>
      <p:sp>
        <p:nvSpPr>
          <p:cNvPr id="172" name="Google Shape;172;p30"/>
          <p:cNvSpPr txBox="1"/>
          <p:nvPr>
            <p:ph idx="1" type="body"/>
          </p:nvPr>
        </p:nvSpPr>
        <p:spPr>
          <a:xfrm>
            <a:off x="297625" y="2471850"/>
            <a:ext cx="4295100" cy="403500"/>
          </a:xfrm>
          <a:prstGeom prst="rect">
            <a:avLst/>
          </a:prstGeom>
        </p:spPr>
        <p:txBody>
          <a:bodyPr anchorCtr="0" anchor="t" bIns="34275" lIns="68575" spcFirstLastPara="1" rIns="68575" wrap="square" tIns="34275">
            <a:normAutofit/>
          </a:bodyPr>
          <a:lstStyle/>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Filtered 120k articles were from Jan’20 to Jul’24 with increased volume from Nov’22 (ChatGPT launch) and has continued to grow with other AI launches</a:t>
            </a:r>
            <a:endParaRPr sz="1000">
              <a:solidFill>
                <a:srgbClr val="101519"/>
              </a:solidFill>
              <a:latin typeface="Quattrocento Sans"/>
              <a:ea typeface="Quattrocento Sans"/>
              <a:cs typeface="Quattrocento Sans"/>
              <a:sym typeface="Quattrocento Sans"/>
            </a:endParaRPr>
          </a:p>
        </p:txBody>
      </p:sp>
      <p:sp>
        <p:nvSpPr>
          <p:cNvPr id="173" name="Google Shape;173;p30"/>
          <p:cNvSpPr/>
          <p:nvPr/>
        </p:nvSpPr>
        <p:spPr>
          <a:xfrm>
            <a:off x="4666175" y="732475"/>
            <a:ext cx="4295100" cy="215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4" name="Google Shape;174;p30"/>
          <p:cNvPicPr preferRelativeResize="0"/>
          <p:nvPr/>
        </p:nvPicPr>
        <p:blipFill rotWithShape="1">
          <a:blip r:embed="rId4">
            <a:alphaModFix/>
          </a:blip>
          <a:srcRect b="0" l="6529" r="6529" t="0"/>
          <a:stretch/>
        </p:blipFill>
        <p:spPr>
          <a:xfrm>
            <a:off x="5540013" y="794200"/>
            <a:ext cx="2547425" cy="1606649"/>
          </a:xfrm>
          <a:prstGeom prst="rect">
            <a:avLst/>
          </a:prstGeom>
          <a:noFill/>
          <a:ln>
            <a:noFill/>
          </a:ln>
        </p:spPr>
      </p:pic>
      <p:sp>
        <p:nvSpPr>
          <p:cNvPr id="175" name="Google Shape;175;p30"/>
          <p:cNvSpPr txBox="1"/>
          <p:nvPr>
            <p:ph idx="1" type="body"/>
          </p:nvPr>
        </p:nvSpPr>
        <p:spPr>
          <a:xfrm>
            <a:off x="4666175" y="2471850"/>
            <a:ext cx="4295100" cy="403500"/>
          </a:xfrm>
          <a:prstGeom prst="rect">
            <a:avLst/>
          </a:prstGeom>
        </p:spPr>
        <p:txBody>
          <a:bodyPr anchorCtr="0" anchor="t" bIns="34275" lIns="68575" spcFirstLastPara="1" rIns="68575" wrap="square" tIns="34275">
            <a:normAutofit/>
          </a:bodyPr>
          <a:lstStyle/>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Articles are coming from ~5k press sources, but top famous sources include forbes, nasdaq, yahoo, newsbreak </a:t>
            </a:r>
            <a:endParaRPr sz="1000">
              <a:solidFill>
                <a:srgbClr val="101519"/>
              </a:solidFill>
              <a:latin typeface="Quattrocento Sans"/>
              <a:ea typeface="Quattrocento Sans"/>
              <a:cs typeface="Quattrocento Sans"/>
              <a:sym typeface="Quattrocento Sans"/>
            </a:endParaRPr>
          </a:p>
        </p:txBody>
      </p:sp>
      <p:sp>
        <p:nvSpPr>
          <p:cNvPr id="176" name="Google Shape;176;p30"/>
          <p:cNvSpPr txBox="1"/>
          <p:nvPr>
            <p:ph idx="1" type="body"/>
          </p:nvPr>
        </p:nvSpPr>
        <p:spPr>
          <a:xfrm>
            <a:off x="297625" y="4607603"/>
            <a:ext cx="4295100" cy="430200"/>
          </a:xfrm>
          <a:prstGeom prst="rect">
            <a:avLst/>
          </a:prstGeom>
        </p:spPr>
        <p:txBody>
          <a:bodyPr anchorCtr="0" anchor="t" bIns="34275" lIns="68575" spcFirstLastPara="1" rIns="68575" wrap="square" tIns="34275">
            <a:normAutofit/>
          </a:bodyPr>
          <a:lstStyle/>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Articles across time are normally distributed on word count but 2023 we see a left skew indicating a higher volume of shorter, quicker-read articles</a:t>
            </a:r>
            <a:endParaRPr sz="1000">
              <a:solidFill>
                <a:srgbClr val="101519"/>
              </a:solidFill>
              <a:latin typeface="Quattrocento Sans"/>
              <a:ea typeface="Quattrocento Sans"/>
              <a:cs typeface="Quattrocento Sans"/>
              <a:sym typeface="Quattrocento Sans"/>
            </a:endParaRPr>
          </a:p>
        </p:txBody>
      </p:sp>
      <p:sp>
        <p:nvSpPr>
          <p:cNvPr id="177" name="Google Shape;177;p30"/>
          <p:cNvSpPr/>
          <p:nvPr/>
        </p:nvSpPr>
        <p:spPr>
          <a:xfrm>
            <a:off x="4666175" y="2975200"/>
            <a:ext cx="4295100" cy="206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0"/>
          <p:cNvSpPr txBox="1"/>
          <p:nvPr>
            <p:ph idx="1" type="body"/>
          </p:nvPr>
        </p:nvSpPr>
        <p:spPr>
          <a:xfrm>
            <a:off x="4666175" y="4619715"/>
            <a:ext cx="4295100" cy="430200"/>
          </a:xfrm>
          <a:prstGeom prst="rect">
            <a:avLst/>
          </a:prstGeom>
        </p:spPr>
        <p:txBody>
          <a:bodyPr anchorCtr="0" anchor="t" bIns="34275" lIns="68575" spcFirstLastPara="1" rIns="68575" wrap="square" tIns="34275">
            <a:normAutofit/>
          </a:bodyPr>
          <a:lstStyle/>
          <a:p>
            <a:pPr indent="0" lvl="0" marL="0" rtl="0" algn="l">
              <a:lnSpc>
                <a:spcPct val="100000"/>
              </a:lnSpc>
              <a:spcBef>
                <a:spcPts val="0"/>
              </a:spcBef>
              <a:spcAft>
                <a:spcPts val="0"/>
              </a:spcAft>
              <a:buNone/>
            </a:pPr>
            <a:r>
              <a:rPr lang="en-GB" sz="1000">
                <a:solidFill>
                  <a:srgbClr val="101519"/>
                </a:solidFill>
                <a:latin typeface="Quattrocento Sans"/>
                <a:ea typeface="Quattrocento Sans"/>
                <a:cs typeface="Quattrocento Sans"/>
                <a:sym typeface="Quattrocento Sans"/>
              </a:rPr>
              <a:t>From top word count cloud we can see that articles are concentrated in AI, technology, search, news, </a:t>
            </a:r>
            <a:r>
              <a:rPr lang="en-GB" sz="1000">
                <a:solidFill>
                  <a:srgbClr val="101519"/>
                </a:solidFill>
                <a:latin typeface="Quattrocento Sans"/>
                <a:ea typeface="Quattrocento Sans"/>
                <a:cs typeface="Quattrocento Sans"/>
                <a:sym typeface="Quattrocento Sans"/>
              </a:rPr>
              <a:t>business</a:t>
            </a:r>
            <a:r>
              <a:rPr lang="en-GB" sz="1000">
                <a:solidFill>
                  <a:srgbClr val="101519"/>
                </a:solidFill>
                <a:latin typeface="Quattrocento Sans"/>
                <a:ea typeface="Quattrocento Sans"/>
                <a:cs typeface="Quattrocento Sans"/>
                <a:sym typeface="Quattrocento Sans"/>
              </a:rPr>
              <a:t>, and market </a:t>
            </a:r>
            <a:r>
              <a:rPr lang="en-GB" sz="1000">
                <a:solidFill>
                  <a:srgbClr val="101519"/>
                </a:solidFill>
                <a:latin typeface="Quattrocento Sans"/>
                <a:ea typeface="Quattrocento Sans"/>
                <a:cs typeface="Quattrocento Sans"/>
                <a:sym typeface="Quattrocento Sans"/>
              </a:rPr>
              <a:t>related terms</a:t>
            </a:r>
            <a:endParaRPr sz="1000">
              <a:solidFill>
                <a:srgbClr val="101519"/>
              </a:solidFill>
              <a:latin typeface="Quattrocento Sans"/>
              <a:ea typeface="Quattrocento Sans"/>
              <a:cs typeface="Quattrocento Sans"/>
              <a:sym typeface="Quattrocento Sans"/>
            </a:endParaRPr>
          </a:p>
        </p:txBody>
      </p:sp>
      <p:pic>
        <p:nvPicPr>
          <p:cNvPr id="179" name="Google Shape;179;p30"/>
          <p:cNvPicPr preferRelativeResize="0"/>
          <p:nvPr/>
        </p:nvPicPr>
        <p:blipFill rotWithShape="1">
          <a:blip r:embed="rId5">
            <a:alphaModFix/>
          </a:blip>
          <a:srcRect b="0" l="0" r="0" t="0"/>
          <a:stretch/>
        </p:blipFill>
        <p:spPr>
          <a:xfrm>
            <a:off x="5660275" y="3060125"/>
            <a:ext cx="2368301" cy="1522074"/>
          </a:xfrm>
          <a:prstGeom prst="rect">
            <a:avLst/>
          </a:prstGeom>
          <a:noFill/>
          <a:ln>
            <a:noFill/>
          </a:ln>
        </p:spPr>
      </p:pic>
      <p:pic>
        <p:nvPicPr>
          <p:cNvPr id="180" name="Google Shape;180;p30"/>
          <p:cNvPicPr preferRelativeResize="0"/>
          <p:nvPr/>
        </p:nvPicPr>
        <p:blipFill rotWithShape="1">
          <a:blip r:embed="rId6">
            <a:alphaModFix/>
          </a:blip>
          <a:srcRect b="0" l="1616" r="1616" t="0"/>
          <a:stretch/>
        </p:blipFill>
        <p:spPr>
          <a:xfrm>
            <a:off x="1289025" y="3019175"/>
            <a:ext cx="2312298" cy="1522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p:nvPr/>
        </p:nvSpPr>
        <p:spPr>
          <a:xfrm>
            <a:off x="158050" y="1350950"/>
            <a:ext cx="5164500" cy="326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86" name="Google Shape;186;p31"/>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Topic Modeling using LDA with Gensim identified 13 topics for best coherent score</a:t>
            </a:r>
            <a:endParaRPr b="1" sz="2600">
              <a:solidFill>
                <a:srgbClr val="101519"/>
              </a:solidFill>
              <a:latin typeface="Quattrocento Sans"/>
              <a:ea typeface="Quattrocento Sans"/>
              <a:cs typeface="Quattrocento Sans"/>
              <a:sym typeface="Quattrocento Sans"/>
            </a:endParaRPr>
          </a:p>
        </p:txBody>
      </p:sp>
      <p:sp>
        <p:nvSpPr>
          <p:cNvPr id="187" name="Google Shape;187;p31"/>
          <p:cNvSpPr txBox="1"/>
          <p:nvPr/>
        </p:nvSpPr>
        <p:spPr>
          <a:xfrm>
            <a:off x="7506350" y="0"/>
            <a:ext cx="16374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Topic Detection</a:t>
            </a:r>
            <a:endParaRPr b="1" sz="900">
              <a:solidFill>
                <a:schemeClr val="lt1"/>
              </a:solidFill>
              <a:latin typeface="Quattrocento Sans"/>
              <a:ea typeface="Quattrocento Sans"/>
              <a:cs typeface="Quattrocento Sans"/>
              <a:sym typeface="Quattrocento Sans"/>
            </a:endParaRPr>
          </a:p>
        </p:txBody>
      </p:sp>
      <p:sp>
        <p:nvSpPr>
          <p:cNvPr id="188" name="Google Shape;188;p31"/>
          <p:cNvSpPr txBox="1"/>
          <p:nvPr>
            <p:ph idx="1" type="body"/>
          </p:nvPr>
        </p:nvSpPr>
        <p:spPr>
          <a:xfrm>
            <a:off x="5322550" y="3336775"/>
            <a:ext cx="3763500" cy="1595100"/>
          </a:xfrm>
          <a:prstGeom prst="rect">
            <a:avLst/>
          </a:prstGeom>
        </p:spPr>
        <p:txBody>
          <a:bodyPr anchorCtr="0" anchor="t" bIns="34275" lIns="68575" spcFirstLastPara="1" rIns="68575" wrap="square" tIns="34275">
            <a:normAutofit/>
          </a:bodyPr>
          <a:lstStyle/>
          <a:p>
            <a:pPr indent="0" lvl="0" marL="0" rtl="0" algn="l">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Topic Modeling (using LDA with Gensim)</a:t>
            </a:r>
            <a:r>
              <a:rPr b="1" lang="en-GB" sz="1000">
                <a:solidFill>
                  <a:srgbClr val="101519"/>
                </a:solidFill>
                <a:latin typeface="Quattrocento Sans"/>
                <a:ea typeface="Quattrocento Sans"/>
                <a:cs typeface="Quattrocento Sans"/>
                <a:sym typeface="Quattrocento Sans"/>
              </a:rPr>
              <a:t>:</a:t>
            </a:r>
            <a:endParaRPr b="1" sz="1000">
              <a:solidFill>
                <a:srgbClr val="101519"/>
              </a:solidFill>
              <a:latin typeface="Quattrocento Sans"/>
              <a:ea typeface="Quattrocento Sans"/>
              <a:cs typeface="Quattrocento Sans"/>
              <a:sym typeface="Quattrocento Sans"/>
            </a:endParaRPr>
          </a:p>
          <a:p>
            <a:pPr indent="0" lvl="0" marL="0" rtl="0" algn="l">
              <a:lnSpc>
                <a:spcPct val="100000"/>
              </a:lnSpc>
              <a:spcBef>
                <a:spcPts val="0"/>
              </a:spcBef>
              <a:spcAft>
                <a:spcPts val="0"/>
              </a:spcAft>
              <a:buClr>
                <a:schemeClr val="dk1"/>
              </a:buClr>
              <a:buSzPts val="1100"/>
              <a:buFont typeface="Arial"/>
              <a:buNone/>
            </a:pPr>
            <a:r>
              <a:t/>
            </a:r>
            <a:endParaRPr b="1" sz="1000">
              <a:solidFill>
                <a:srgbClr val="101519"/>
              </a:solidFill>
              <a:latin typeface="Quattrocento Sans"/>
              <a:ea typeface="Quattrocento Sans"/>
              <a:cs typeface="Quattrocento Sans"/>
              <a:sym typeface="Quattrocento Sans"/>
            </a:endParaRPr>
          </a:p>
          <a:p>
            <a:pPr indent="-153499" lvl="0" marL="269999" rtl="0" algn="l">
              <a:lnSpc>
                <a:spcPct val="100000"/>
              </a:lnSpc>
              <a:spcBef>
                <a:spcPts val="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We used N=13 based on the coherence score peak shown above. The model was able to distinctive create topics as discussed in next slide</a:t>
            </a:r>
            <a:endParaRPr sz="1000">
              <a:solidFill>
                <a:srgbClr val="101519"/>
              </a:solidFill>
              <a:latin typeface="Quattrocento Sans"/>
              <a:ea typeface="Quattrocento Sans"/>
              <a:cs typeface="Quattrocento Sans"/>
              <a:sym typeface="Quattrocento Sans"/>
            </a:endParaRPr>
          </a:p>
          <a:p>
            <a:pPr indent="-153499" lvl="0" marL="269999" rtl="0" algn="l">
              <a:lnSpc>
                <a:spcPct val="100000"/>
              </a:lnSpc>
              <a:spcBef>
                <a:spcPts val="400"/>
              </a:spcBef>
              <a:spcAft>
                <a:spcPts val="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Model was tuned on best parameters based on coherence score with: N=13, Auto = ‘asymmetric’ and Beta = ‘auto’</a:t>
            </a:r>
            <a:endParaRPr sz="1000">
              <a:solidFill>
                <a:srgbClr val="101519"/>
              </a:solidFill>
              <a:latin typeface="Quattrocento Sans"/>
              <a:ea typeface="Quattrocento Sans"/>
              <a:cs typeface="Quattrocento Sans"/>
              <a:sym typeface="Quattrocento Sans"/>
            </a:endParaRPr>
          </a:p>
          <a:p>
            <a:pPr indent="-153499" lvl="0" marL="269999" rtl="0" algn="l">
              <a:lnSpc>
                <a:spcPct val="100000"/>
              </a:lnSpc>
              <a:spcBef>
                <a:spcPts val="400"/>
              </a:spcBef>
              <a:spcAft>
                <a:spcPts val="400"/>
              </a:spcAft>
              <a:buClr>
                <a:srgbClr val="101519"/>
              </a:buClr>
              <a:buSzPts val="1000"/>
              <a:buFont typeface="Quattrocento Sans"/>
              <a:buChar char="●"/>
            </a:pPr>
            <a:r>
              <a:rPr lang="en-GB" sz="1000">
                <a:solidFill>
                  <a:srgbClr val="101519"/>
                </a:solidFill>
                <a:latin typeface="Quattrocento Sans"/>
                <a:ea typeface="Quattrocento Sans"/>
                <a:cs typeface="Quattrocento Sans"/>
                <a:sym typeface="Quattrocento Sans"/>
              </a:rPr>
              <a:t>It took almost 5 hours to run the model across all topics and we constrained to N=15 as max for that reason</a:t>
            </a:r>
            <a:endParaRPr sz="1000">
              <a:solidFill>
                <a:srgbClr val="101519"/>
              </a:solidFill>
              <a:latin typeface="Quattrocento Sans"/>
              <a:ea typeface="Quattrocento Sans"/>
              <a:cs typeface="Quattrocento Sans"/>
              <a:sym typeface="Quattrocento Sans"/>
            </a:endParaRPr>
          </a:p>
        </p:txBody>
      </p:sp>
      <p:pic>
        <p:nvPicPr>
          <p:cNvPr id="189" name="Google Shape;189;p31"/>
          <p:cNvPicPr preferRelativeResize="0"/>
          <p:nvPr/>
        </p:nvPicPr>
        <p:blipFill>
          <a:blip r:embed="rId3">
            <a:alphaModFix/>
          </a:blip>
          <a:stretch>
            <a:fillRect/>
          </a:stretch>
        </p:blipFill>
        <p:spPr>
          <a:xfrm>
            <a:off x="5861263" y="1117513"/>
            <a:ext cx="2686068" cy="2130000"/>
          </a:xfrm>
          <a:prstGeom prst="rect">
            <a:avLst/>
          </a:prstGeom>
          <a:noFill/>
          <a:ln>
            <a:noFill/>
          </a:ln>
        </p:spPr>
      </p:pic>
      <p:pic>
        <p:nvPicPr>
          <p:cNvPr id="190" name="Google Shape;190;p31"/>
          <p:cNvPicPr preferRelativeResize="0"/>
          <p:nvPr/>
        </p:nvPicPr>
        <p:blipFill>
          <a:blip r:embed="rId4">
            <a:alphaModFix/>
          </a:blip>
          <a:stretch>
            <a:fillRect/>
          </a:stretch>
        </p:blipFill>
        <p:spPr>
          <a:xfrm>
            <a:off x="198850" y="1407925"/>
            <a:ext cx="5074877" cy="31658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N=13 </a:t>
            </a:r>
            <a:r>
              <a:rPr b="1" lang="en-GB" sz="2600">
                <a:solidFill>
                  <a:srgbClr val="101519"/>
                </a:solidFill>
                <a:latin typeface="Quattrocento Sans"/>
                <a:ea typeface="Quattrocento Sans"/>
                <a:cs typeface="Quattrocento Sans"/>
                <a:sym typeface="Quattrocento Sans"/>
              </a:rPr>
              <a:t>Topics Emerged from LDA Topic Model summarizing AI’s impact across different sectors</a:t>
            </a:r>
            <a:endParaRPr b="1" sz="2600">
              <a:solidFill>
                <a:srgbClr val="101519"/>
              </a:solidFill>
              <a:latin typeface="Quattrocento Sans"/>
              <a:ea typeface="Quattrocento Sans"/>
              <a:cs typeface="Quattrocento Sans"/>
              <a:sym typeface="Quattrocento Sans"/>
            </a:endParaRPr>
          </a:p>
        </p:txBody>
      </p:sp>
      <p:sp>
        <p:nvSpPr>
          <p:cNvPr id="196" name="Google Shape;196;p32"/>
          <p:cNvSpPr txBox="1"/>
          <p:nvPr/>
        </p:nvSpPr>
        <p:spPr>
          <a:xfrm>
            <a:off x="7506350" y="0"/>
            <a:ext cx="16374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Topic Detection</a:t>
            </a:r>
            <a:endParaRPr b="1" sz="900">
              <a:solidFill>
                <a:schemeClr val="lt1"/>
              </a:solidFill>
              <a:latin typeface="Quattrocento Sans"/>
              <a:ea typeface="Quattrocento Sans"/>
              <a:cs typeface="Quattrocento Sans"/>
              <a:sym typeface="Quattrocento Sans"/>
            </a:endParaRPr>
          </a:p>
        </p:txBody>
      </p:sp>
      <p:sp>
        <p:nvSpPr>
          <p:cNvPr id="197" name="Google Shape;197;p32"/>
          <p:cNvSpPr txBox="1"/>
          <p:nvPr>
            <p:ph idx="1" type="body"/>
          </p:nvPr>
        </p:nvSpPr>
        <p:spPr>
          <a:xfrm>
            <a:off x="292975" y="952050"/>
            <a:ext cx="8640000" cy="4039500"/>
          </a:xfrm>
          <a:prstGeom prst="rect">
            <a:avLst/>
          </a:prstGeom>
          <a:ln>
            <a:noFill/>
          </a:ln>
        </p:spPr>
        <p:txBody>
          <a:bodyPr anchorCtr="0" anchor="ctr" bIns="34275" lIns="68575" spcFirstLastPara="1" rIns="68575" wrap="square" tIns="34275">
            <a:noAutofit/>
          </a:bodyPr>
          <a:lstStyle/>
          <a:p>
            <a:pPr indent="0" lvl="0" marL="0" rtl="0" algn="l">
              <a:lnSpc>
                <a:spcPct val="85000"/>
              </a:lnSpc>
              <a:spcBef>
                <a:spcPts val="0"/>
              </a:spcBef>
              <a:spcAft>
                <a:spcPts val="0"/>
              </a:spcAft>
              <a:buClr>
                <a:schemeClr val="dk1"/>
              </a:buClr>
              <a:buSzPts val="1018"/>
              <a:buFont typeface="Arial"/>
              <a:buNone/>
            </a:pPr>
            <a:r>
              <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Cybersecurity and Cloud Integration </a:t>
            </a:r>
            <a:r>
              <a:rPr b="1" baseline="30000" lang="en-GB" sz="950" u="sng">
                <a:solidFill>
                  <a:schemeClr val="hlink"/>
                </a:solidFill>
                <a:latin typeface="Quattrocento Sans"/>
                <a:ea typeface="Quattrocento Sans"/>
                <a:cs typeface="Quattrocento Sans"/>
                <a:sym typeface="Quattrocento Sans"/>
                <a:hlinkClick r:id="rId3"/>
              </a:rPr>
              <a:t>1</a:t>
            </a:r>
            <a:r>
              <a:rPr b="1" lang="en-GB" sz="950">
                <a:solidFill>
                  <a:srgbClr val="101519"/>
                </a:solidFill>
                <a:latin typeface="Quattrocento Sans"/>
                <a:ea typeface="Quattrocento Sans"/>
                <a:cs typeface="Quattrocento Sans"/>
                <a:sym typeface="Quattrocento Sans"/>
              </a:rPr>
              <a:t>: </a:t>
            </a:r>
            <a:r>
              <a:rPr lang="en-GB" sz="950">
                <a:solidFill>
                  <a:srgbClr val="101519"/>
                </a:solidFill>
                <a:latin typeface="Quattrocento Sans"/>
                <a:ea typeface="Quattrocento Sans"/>
                <a:cs typeface="Quattrocento Sans"/>
                <a:sym typeface="Quattrocento Sans"/>
              </a:rPr>
              <a:t>There is a significant focus on cybersecurity and AI, particularly with AI's integration into cloud platforms. This combination is enhancing threat detection and prevention, leading to more robust digital security.</a:t>
            </a:r>
            <a:endParaRPr baseline="30000"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Time-Sensitive Content:</a:t>
            </a:r>
            <a:r>
              <a:rPr lang="en-GB" sz="950">
                <a:solidFill>
                  <a:srgbClr val="101519"/>
                </a:solidFill>
                <a:latin typeface="Quattrocento Sans"/>
                <a:ea typeface="Quattrocento Sans"/>
                <a:cs typeface="Quattrocento Sans"/>
                <a:sym typeface="Quattrocento Sans"/>
              </a:rPr>
              <a:t> AI is being used to tailor time-sensitive content such as real-time weather updates, top stories, and video highlights, making information more accessible and timely.</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region, month and releases</a:t>
            </a:r>
            <a:endParaRPr b="1"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Social Media and Music </a:t>
            </a:r>
            <a:r>
              <a:rPr b="1" baseline="30000" lang="en-GB" sz="950" u="sng">
                <a:solidFill>
                  <a:schemeClr val="hlink"/>
                </a:solidFill>
                <a:latin typeface="Quattrocento Sans"/>
                <a:ea typeface="Quattrocento Sans"/>
                <a:cs typeface="Quattrocento Sans"/>
                <a:sym typeface="Quattrocento Sans"/>
                <a:hlinkClick r:id="rId4"/>
              </a:rPr>
              <a:t>1</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5"/>
              </a:rPr>
              <a:t>2</a:t>
            </a:r>
            <a:r>
              <a:rPr b="1" lang="en-GB" sz="950">
                <a:solidFill>
                  <a:srgbClr val="101519"/>
                </a:solidFill>
                <a:latin typeface="Quattrocento Sans"/>
                <a:ea typeface="Quattrocento Sans"/>
                <a:cs typeface="Quattrocento Sans"/>
                <a:sym typeface="Quattrocento Sans"/>
              </a:rPr>
              <a:t>: </a:t>
            </a:r>
            <a:r>
              <a:rPr lang="en-GB" sz="950">
                <a:solidFill>
                  <a:srgbClr val="101519"/>
                </a:solidFill>
                <a:latin typeface="Quattrocento Sans"/>
                <a:ea typeface="Quattrocento Sans"/>
                <a:cs typeface="Quattrocento Sans"/>
                <a:sym typeface="Quattrocento Sans"/>
              </a:rPr>
              <a:t>AI is transforming how we interact with social media and music. AI-driven personalization is enhancing user experiences on platforms like Facebook and LinkedIn, while also revolutionizing the music industry with AI-generated content.</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Impact on Energy, Transportation, and Climate </a:t>
            </a:r>
            <a:r>
              <a:rPr b="1" baseline="30000" lang="en-GB" sz="950" u="sng">
                <a:solidFill>
                  <a:schemeClr val="hlink"/>
                </a:solidFill>
                <a:latin typeface="Quattrocento Sans"/>
                <a:ea typeface="Quattrocento Sans"/>
                <a:cs typeface="Quattrocento Sans"/>
                <a:sym typeface="Quattrocento Sans"/>
                <a:hlinkClick r:id="rId6"/>
              </a:rPr>
              <a:t>1</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7"/>
              </a:rPr>
              <a:t>2</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8"/>
              </a:rPr>
              <a:t>3</a:t>
            </a:r>
            <a:r>
              <a:rPr b="1" lang="en-GB" sz="950">
                <a:solidFill>
                  <a:srgbClr val="101519"/>
                </a:solidFill>
                <a:latin typeface="Quattrocento Sans"/>
                <a:ea typeface="Quattrocento Sans"/>
                <a:cs typeface="Quattrocento Sans"/>
                <a:sym typeface="Quattrocento Sans"/>
              </a:rPr>
              <a:t>: </a:t>
            </a:r>
            <a:r>
              <a:rPr lang="en-GB" sz="950">
                <a:solidFill>
                  <a:srgbClr val="101519"/>
                </a:solidFill>
                <a:latin typeface="Quattrocento Sans"/>
                <a:ea typeface="Quattrocento Sans"/>
                <a:cs typeface="Quattrocento Sans"/>
                <a:sym typeface="Quattrocento Sans"/>
              </a:rPr>
              <a:t>AI is driving innovation in energy and transportation, but the increasing computational demands are raising concerns about energy usage and climate impact. As AI becomes more integral to these industries, the need for sustainable practices is critical.</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Finance, Stock Market, and Chip Industry </a:t>
            </a:r>
            <a:r>
              <a:rPr b="1" baseline="30000" lang="en-GB" sz="950" u="sng">
                <a:solidFill>
                  <a:schemeClr val="hlink"/>
                </a:solidFill>
                <a:latin typeface="Quattrocento Sans"/>
                <a:ea typeface="Quattrocento Sans"/>
                <a:cs typeface="Quattrocento Sans"/>
                <a:sym typeface="Quattrocento Sans"/>
                <a:hlinkClick r:id="rId9"/>
              </a:rPr>
              <a:t>1</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10"/>
              </a:rPr>
              <a:t>2</a:t>
            </a:r>
            <a:r>
              <a:rPr lang="en-GB" sz="950">
                <a:solidFill>
                  <a:srgbClr val="101519"/>
                </a:solidFill>
                <a:latin typeface="Quattrocento Sans"/>
                <a:ea typeface="Quattrocento Sans"/>
                <a:cs typeface="Quattrocento Sans"/>
                <a:sym typeface="Quattrocento Sans"/>
              </a:rPr>
              <a:t>: AI is significantly impacting the stock market and the chip industry, with companies like NVIDIA experiencing record growth due to AI-driven demand. The chip industry is expected to see substantial investment as AI continues.</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AI involvement in India’s Government, Banking, and Elections </a:t>
            </a:r>
            <a:r>
              <a:rPr b="1" baseline="30000" lang="en-GB" sz="950" u="sng">
                <a:solidFill>
                  <a:schemeClr val="hlink"/>
                </a:solidFill>
                <a:latin typeface="Quattrocento Sans"/>
                <a:ea typeface="Quattrocento Sans"/>
                <a:cs typeface="Quattrocento Sans"/>
                <a:sym typeface="Quattrocento Sans"/>
                <a:hlinkClick r:id="rId11"/>
              </a:rPr>
              <a:t>1</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12"/>
              </a:rPr>
              <a:t>2</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13"/>
              </a:rPr>
              <a:t>3</a:t>
            </a:r>
            <a:r>
              <a:rPr b="1" lang="en-GB" sz="950">
                <a:solidFill>
                  <a:srgbClr val="101519"/>
                </a:solidFill>
                <a:latin typeface="Quattrocento Sans"/>
                <a:ea typeface="Quattrocento Sans"/>
                <a:cs typeface="Quattrocento Sans"/>
                <a:sym typeface="Quattrocento Sans"/>
              </a:rPr>
              <a:t>:</a:t>
            </a:r>
            <a:r>
              <a:rPr lang="en-GB" sz="950">
                <a:solidFill>
                  <a:srgbClr val="101519"/>
                </a:solidFill>
                <a:latin typeface="Quattrocento Sans"/>
                <a:ea typeface="Quattrocento Sans"/>
                <a:cs typeface="Quattrocento Sans"/>
                <a:sym typeface="Quattrocento Sans"/>
              </a:rPr>
              <a:t> In India, While AI is enhancing services in banking, there are growing concerns over its role in elections, particularly regarding misinformation and deep fakes</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OpenAI and ChatGPT and its impact on workforce </a:t>
            </a:r>
            <a:r>
              <a:rPr b="1" baseline="30000" lang="en-GB" sz="950" u="sng">
                <a:solidFill>
                  <a:schemeClr val="hlink"/>
                </a:solidFill>
                <a:latin typeface="Quattrocento Sans"/>
                <a:ea typeface="Quattrocento Sans"/>
                <a:cs typeface="Quattrocento Sans"/>
                <a:sym typeface="Quattrocento Sans"/>
                <a:hlinkClick r:id="rId14"/>
              </a:rPr>
              <a:t>1</a:t>
            </a:r>
            <a:r>
              <a:rPr b="1" lang="en-GB" sz="950">
                <a:solidFill>
                  <a:srgbClr val="101519"/>
                </a:solidFill>
                <a:latin typeface="Quattrocento Sans"/>
                <a:ea typeface="Quattrocento Sans"/>
                <a:cs typeface="Quattrocento Sans"/>
                <a:sym typeface="Quattrocento Sans"/>
              </a:rPr>
              <a:t>:</a:t>
            </a:r>
            <a:r>
              <a:rPr lang="en-GB" sz="950">
                <a:solidFill>
                  <a:srgbClr val="101519"/>
                </a:solidFill>
                <a:latin typeface="Quattrocento Sans"/>
                <a:ea typeface="Quattrocento Sans"/>
                <a:cs typeface="Quattrocento Sans"/>
                <a:sym typeface="Quattrocento Sans"/>
              </a:rPr>
              <a:t> The rise of AI and tools like ChatGPT is transforming the market, and while AI is making many tasks efficient, it also poses a risk to jobs, potentially leading to layoffs and shifts in job roles across various industries.</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Healthcare and Insurance </a:t>
            </a:r>
            <a:r>
              <a:rPr b="1" baseline="30000" lang="en-GB" sz="950" u="sng">
                <a:solidFill>
                  <a:schemeClr val="hlink"/>
                </a:solidFill>
                <a:latin typeface="Quattrocento Sans"/>
                <a:ea typeface="Quattrocento Sans"/>
                <a:cs typeface="Quattrocento Sans"/>
                <a:sym typeface="Quattrocento Sans"/>
                <a:hlinkClick r:id="rId15"/>
              </a:rPr>
              <a:t>1</a:t>
            </a:r>
            <a:r>
              <a:rPr b="1" baseline="30000" lang="en-GB" sz="950">
                <a:solidFill>
                  <a:srgbClr val="101519"/>
                </a:solidFill>
                <a:latin typeface="Quattrocento Sans"/>
                <a:ea typeface="Quattrocento Sans"/>
                <a:cs typeface="Quattrocento Sans"/>
                <a:sym typeface="Quattrocento Sans"/>
              </a:rPr>
              <a:t>, </a:t>
            </a:r>
            <a:r>
              <a:rPr b="1" baseline="30000" lang="en-GB" sz="950" u="sng">
                <a:solidFill>
                  <a:schemeClr val="hlink"/>
                </a:solidFill>
                <a:latin typeface="Quattrocento Sans"/>
                <a:ea typeface="Quattrocento Sans"/>
                <a:cs typeface="Quattrocento Sans"/>
                <a:sym typeface="Quattrocento Sans"/>
                <a:hlinkClick r:id="rId16"/>
              </a:rPr>
              <a:t>2</a:t>
            </a:r>
            <a:r>
              <a:rPr b="1" lang="en-GB" sz="950">
                <a:solidFill>
                  <a:srgbClr val="101519"/>
                </a:solidFill>
                <a:latin typeface="Quattrocento Sans"/>
                <a:ea typeface="Quattrocento Sans"/>
                <a:cs typeface="Quattrocento Sans"/>
                <a:sym typeface="Quattrocento Sans"/>
              </a:rPr>
              <a:t>:</a:t>
            </a:r>
            <a:r>
              <a:rPr lang="en-GB" sz="950">
                <a:solidFill>
                  <a:srgbClr val="101519"/>
                </a:solidFill>
                <a:latin typeface="Quattrocento Sans"/>
                <a:ea typeface="Quattrocento Sans"/>
                <a:cs typeface="Quattrocento Sans"/>
                <a:sym typeface="Quattrocento Sans"/>
              </a:rPr>
              <a:t> AI is revolutionizing healthcare by improving diagnostics and patient care. However, there are concerns about AI-driven biases, particularly in health insurance, where decisions made by algorithms may unfairly deny claims.</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Public Radio and Podcasts:</a:t>
            </a:r>
            <a:r>
              <a:rPr lang="en-GB" sz="950">
                <a:solidFill>
                  <a:srgbClr val="101519"/>
                </a:solidFill>
                <a:latin typeface="Quattrocento Sans"/>
                <a:ea typeface="Quattrocento Sans"/>
                <a:cs typeface="Quattrocento Sans"/>
                <a:sym typeface="Quattrocento Sans"/>
              </a:rPr>
              <a:t> AI is influencing the future of public radio and podcasts, sparking debates and discussions on its impact on media and local content creation.</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Learning and Research </a:t>
            </a:r>
            <a:r>
              <a:rPr b="1" baseline="30000" lang="en-GB" sz="950" u="sng">
                <a:solidFill>
                  <a:schemeClr val="hlink"/>
                </a:solidFill>
                <a:latin typeface="Quattrocento Sans"/>
                <a:ea typeface="Quattrocento Sans"/>
                <a:cs typeface="Quattrocento Sans"/>
                <a:sym typeface="Quattrocento Sans"/>
                <a:hlinkClick r:id="rId17"/>
              </a:rPr>
              <a:t>1</a:t>
            </a:r>
            <a:r>
              <a:rPr b="1" lang="en-GB" sz="950">
                <a:solidFill>
                  <a:srgbClr val="101519"/>
                </a:solidFill>
                <a:latin typeface="Quattrocento Sans"/>
                <a:ea typeface="Quattrocento Sans"/>
                <a:cs typeface="Quattrocento Sans"/>
                <a:sym typeface="Quattrocento Sans"/>
              </a:rPr>
              <a:t>:</a:t>
            </a:r>
            <a:r>
              <a:rPr lang="en-GB" sz="950">
                <a:solidFill>
                  <a:srgbClr val="101519"/>
                </a:solidFill>
                <a:latin typeface="Quattrocento Sans"/>
                <a:ea typeface="Quattrocento Sans"/>
                <a:cs typeface="Quattrocento Sans"/>
                <a:sym typeface="Quattrocento Sans"/>
              </a:rPr>
              <a:t> AI is being increasingly integrated into education and research, with universities striving to stay at the forefront of AI advancements to remain competitive</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Tech Giants - Google, Microsoft and Apple:</a:t>
            </a:r>
            <a:r>
              <a:rPr lang="en-GB" sz="950">
                <a:solidFill>
                  <a:srgbClr val="101519"/>
                </a:solidFill>
                <a:latin typeface="Quattrocento Sans"/>
                <a:ea typeface="Quattrocento Sans"/>
                <a:cs typeface="Quattrocento Sans"/>
                <a:sym typeface="Quattrocento Sans"/>
              </a:rPr>
              <a:t> The competition among these companies is intensifying as they ramp up their AI capabilities to maintain leadership in the tech industry. Google was caught off guard with ChatGPT adoption and has put significant effort in bridging the gap.</a:t>
            </a:r>
            <a:endParaRPr sz="950">
              <a:solidFill>
                <a:srgbClr val="101519"/>
              </a:solidFill>
              <a:latin typeface="Quattrocento Sans"/>
              <a:ea typeface="Quattrocento Sans"/>
              <a:cs typeface="Quattrocento Sans"/>
              <a:sym typeface="Quattrocento Sans"/>
            </a:endParaRPr>
          </a:p>
          <a:p>
            <a:pPr indent="-150326" lvl="0" marL="360000" rtl="0" algn="l">
              <a:lnSpc>
                <a:spcPct val="85000"/>
              </a:lnSpc>
              <a:spcBef>
                <a:spcPts val="400"/>
              </a:spcBef>
              <a:spcAft>
                <a:spcPts val="400"/>
              </a:spcAft>
              <a:buClr>
                <a:srgbClr val="101519"/>
              </a:buClr>
              <a:buSzPts val="950"/>
              <a:buFont typeface="Quattrocento Sans"/>
              <a:buAutoNum type="arabicPeriod"/>
            </a:pPr>
            <a:r>
              <a:rPr b="1" lang="en-GB" sz="950">
                <a:solidFill>
                  <a:srgbClr val="101519"/>
                </a:solidFill>
                <a:latin typeface="Quattrocento Sans"/>
                <a:ea typeface="Quattrocento Sans"/>
                <a:cs typeface="Quattrocento Sans"/>
                <a:sym typeface="Quattrocento Sans"/>
              </a:rPr>
              <a:t>Related to Market, growth analysis, research, and forecast:</a:t>
            </a:r>
            <a:r>
              <a:rPr lang="en-GB" sz="950">
                <a:solidFill>
                  <a:srgbClr val="101519"/>
                </a:solidFill>
                <a:latin typeface="Quattrocento Sans"/>
                <a:ea typeface="Quattrocento Sans"/>
                <a:cs typeface="Quattrocento Sans"/>
                <a:sym typeface="Quattrocento Sans"/>
              </a:rPr>
              <a:t> AI is in its early stages, and a lot is dependent on forecast and growth analysis with different markets</a:t>
            </a:r>
            <a:endParaRPr sz="950">
              <a:solidFill>
                <a:srgbClr val="101519"/>
              </a:solidFill>
              <a:latin typeface="Quattrocento Sans"/>
              <a:ea typeface="Quattrocento Sans"/>
              <a:cs typeface="Quattrocento Sans"/>
              <a:sym typeface="Quattrocen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p:nvPr/>
        </p:nvSpPr>
        <p:spPr>
          <a:xfrm>
            <a:off x="5558550" y="3104650"/>
            <a:ext cx="3467100" cy="1944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3"/>
          <p:cNvSpPr/>
          <p:nvPr/>
        </p:nvSpPr>
        <p:spPr>
          <a:xfrm>
            <a:off x="5558550" y="1074850"/>
            <a:ext cx="3467100" cy="1944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3"/>
          <p:cNvSpPr txBox="1"/>
          <p:nvPr/>
        </p:nvSpPr>
        <p:spPr>
          <a:xfrm>
            <a:off x="100850" y="158550"/>
            <a:ext cx="8979900" cy="869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600">
                <a:solidFill>
                  <a:srgbClr val="101519"/>
                </a:solidFill>
                <a:latin typeface="Quattrocento Sans"/>
                <a:ea typeface="Quattrocento Sans"/>
                <a:cs typeface="Quattrocento Sans"/>
                <a:sym typeface="Quattrocento Sans"/>
              </a:rPr>
              <a:t>Sentiment Analysis using VADER shows a general positive sentiment for AI with small dips in between</a:t>
            </a:r>
            <a:endParaRPr b="1" sz="2600">
              <a:solidFill>
                <a:srgbClr val="101519"/>
              </a:solidFill>
              <a:latin typeface="Quattrocento Sans"/>
              <a:ea typeface="Quattrocento Sans"/>
              <a:cs typeface="Quattrocento Sans"/>
              <a:sym typeface="Quattrocento Sans"/>
            </a:endParaRPr>
          </a:p>
        </p:txBody>
      </p:sp>
      <p:sp>
        <p:nvSpPr>
          <p:cNvPr id="205" name="Google Shape;205;p33"/>
          <p:cNvSpPr txBox="1"/>
          <p:nvPr/>
        </p:nvSpPr>
        <p:spPr>
          <a:xfrm>
            <a:off x="7625725" y="0"/>
            <a:ext cx="1518000" cy="207900"/>
          </a:xfrm>
          <a:prstGeom prst="rect">
            <a:avLst/>
          </a:prstGeom>
          <a:solidFill>
            <a:srgbClr val="03A9F4"/>
          </a:solidFill>
          <a:ln>
            <a:noFill/>
          </a:ln>
        </p:spPr>
        <p:txBody>
          <a:bodyPr anchorCtr="0" anchor="t" bIns="34275" lIns="68575" spcFirstLastPara="1" rIns="68575" wrap="square" tIns="34275">
            <a:spAutoFit/>
          </a:bodyPr>
          <a:lstStyle/>
          <a:p>
            <a:pPr indent="0" lvl="0" marL="0" rtl="0" algn="ctr">
              <a:spcBef>
                <a:spcPts val="800"/>
              </a:spcBef>
              <a:spcAft>
                <a:spcPts val="0"/>
              </a:spcAft>
              <a:buNone/>
            </a:pPr>
            <a:r>
              <a:rPr b="1" lang="en-GB" sz="900">
                <a:solidFill>
                  <a:schemeClr val="lt1"/>
                </a:solidFill>
                <a:latin typeface="Quattrocento Sans"/>
                <a:ea typeface="Quattrocento Sans"/>
                <a:cs typeface="Quattrocento Sans"/>
                <a:sym typeface="Quattrocento Sans"/>
              </a:rPr>
              <a:t>Sentiment Analysis</a:t>
            </a:r>
            <a:endParaRPr b="1" sz="900">
              <a:solidFill>
                <a:schemeClr val="lt1"/>
              </a:solidFill>
              <a:latin typeface="Quattrocento Sans"/>
              <a:ea typeface="Quattrocento Sans"/>
              <a:cs typeface="Quattrocento Sans"/>
              <a:sym typeface="Quattrocento Sans"/>
            </a:endParaRPr>
          </a:p>
        </p:txBody>
      </p:sp>
      <p:sp>
        <p:nvSpPr>
          <p:cNvPr id="206" name="Google Shape;206;p33"/>
          <p:cNvSpPr txBox="1"/>
          <p:nvPr>
            <p:ph idx="1" type="body"/>
          </p:nvPr>
        </p:nvSpPr>
        <p:spPr>
          <a:xfrm>
            <a:off x="293000" y="3979700"/>
            <a:ext cx="4769100" cy="972600"/>
          </a:xfrm>
          <a:prstGeom prst="rect">
            <a:avLst/>
          </a:prstGeom>
          <a:ln cap="flat" cmpd="sng" w="9525">
            <a:solidFill>
              <a:schemeClr val="dk2"/>
            </a:solidFill>
            <a:prstDash val="dash"/>
            <a:round/>
            <a:headEnd len="sm" w="sm" type="none"/>
            <a:tailEnd len="sm" w="sm" type="none"/>
          </a:ln>
        </p:spPr>
        <p:txBody>
          <a:bodyPr anchorCtr="0" anchor="ctr" bIns="34275" lIns="68575" spcFirstLastPara="1" rIns="68575" wrap="square" tIns="34275">
            <a:normAutofit/>
          </a:bodyPr>
          <a:lstStyle/>
          <a:p>
            <a:pPr indent="0" lvl="0" marL="0" rtl="0" algn="l">
              <a:lnSpc>
                <a:spcPct val="100000"/>
              </a:lnSpc>
              <a:spcBef>
                <a:spcPts val="0"/>
              </a:spcBef>
              <a:spcAft>
                <a:spcPts val="0"/>
              </a:spcAft>
              <a:buNone/>
            </a:pPr>
            <a:r>
              <a:rPr b="1" lang="en-GB" sz="1000">
                <a:solidFill>
                  <a:srgbClr val="101519"/>
                </a:solidFill>
                <a:latin typeface="Quattrocento Sans"/>
                <a:ea typeface="Quattrocento Sans"/>
                <a:cs typeface="Quattrocento Sans"/>
                <a:sym typeface="Quattrocento Sans"/>
              </a:rPr>
              <a:t>Sentiment Across Time: </a:t>
            </a:r>
            <a:r>
              <a:rPr lang="en-GB" sz="1000">
                <a:solidFill>
                  <a:srgbClr val="101519"/>
                </a:solidFill>
                <a:latin typeface="Quattrocento Sans"/>
                <a:ea typeface="Quattrocento Sans"/>
                <a:cs typeface="Quattrocento Sans"/>
                <a:sym typeface="Quattrocento Sans"/>
              </a:rPr>
              <a:t>We see that overall compound sentiment is mostly positive with slight decline in mid-2023 likely due to bad launches, job displacement fears, AI generated content causing misinformation thus leading to a noticeable increase in concerns and criticisms. Since then it has improved with healthy discussion around regulations, responsible deployment and pullbacks.</a:t>
            </a:r>
            <a:endParaRPr sz="1000">
              <a:solidFill>
                <a:srgbClr val="101519"/>
              </a:solidFill>
              <a:latin typeface="Quattrocento Sans"/>
              <a:ea typeface="Quattrocento Sans"/>
              <a:cs typeface="Quattrocento Sans"/>
              <a:sym typeface="Quattrocento Sans"/>
            </a:endParaRPr>
          </a:p>
        </p:txBody>
      </p:sp>
      <p:pic>
        <p:nvPicPr>
          <p:cNvPr id="207" name="Google Shape;207;p33"/>
          <p:cNvPicPr preferRelativeResize="0"/>
          <p:nvPr/>
        </p:nvPicPr>
        <p:blipFill>
          <a:blip r:embed="rId3">
            <a:alphaModFix/>
          </a:blip>
          <a:stretch>
            <a:fillRect/>
          </a:stretch>
        </p:blipFill>
        <p:spPr>
          <a:xfrm>
            <a:off x="292975" y="1188825"/>
            <a:ext cx="4769000" cy="2705050"/>
          </a:xfrm>
          <a:prstGeom prst="rect">
            <a:avLst/>
          </a:prstGeom>
          <a:noFill/>
          <a:ln>
            <a:noFill/>
          </a:ln>
        </p:spPr>
      </p:pic>
      <p:pic>
        <p:nvPicPr>
          <p:cNvPr id="208" name="Google Shape;208;p33"/>
          <p:cNvPicPr preferRelativeResize="0"/>
          <p:nvPr/>
        </p:nvPicPr>
        <p:blipFill>
          <a:blip r:embed="rId4">
            <a:alphaModFix/>
          </a:blip>
          <a:stretch>
            <a:fillRect/>
          </a:stretch>
        </p:blipFill>
        <p:spPr>
          <a:xfrm>
            <a:off x="6103775" y="1123675"/>
            <a:ext cx="2248450" cy="1469451"/>
          </a:xfrm>
          <a:prstGeom prst="rect">
            <a:avLst/>
          </a:prstGeom>
          <a:noFill/>
          <a:ln>
            <a:noFill/>
          </a:ln>
        </p:spPr>
      </p:pic>
      <p:pic>
        <p:nvPicPr>
          <p:cNvPr id="209" name="Google Shape;209;p33"/>
          <p:cNvPicPr preferRelativeResize="0"/>
          <p:nvPr/>
        </p:nvPicPr>
        <p:blipFill>
          <a:blip r:embed="rId5">
            <a:alphaModFix/>
          </a:blip>
          <a:stretch>
            <a:fillRect/>
          </a:stretch>
        </p:blipFill>
        <p:spPr>
          <a:xfrm>
            <a:off x="6167875" y="3151400"/>
            <a:ext cx="2248449" cy="1469445"/>
          </a:xfrm>
          <a:prstGeom prst="rect">
            <a:avLst/>
          </a:prstGeom>
          <a:noFill/>
          <a:ln>
            <a:noFill/>
          </a:ln>
        </p:spPr>
      </p:pic>
      <p:sp>
        <p:nvSpPr>
          <p:cNvPr id="210" name="Google Shape;210;p33"/>
          <p:cNvSpPr txBox="1"/>
          <p:nvPr>
            <p:ph idx="1" type="body"/>
          </p:nvPr>
        </p:nvSpPr>
        <p:spPr>
          <a:xfrm>
            <a:off x="5558550" y="2672313"/>
            <a:ext cx="3467100" cy="325800"/>
          </a:xfrm>
          <a:prstGeom prst="rect">
            <a:avLst/>
          </a:prstGeom>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lang="en-GB" sz="800">
                <a:solidFill>
                  <a:srgbClr val="101519"/>
                </a:solidFill>
                <a:latin typeface="Quattrocento Sans"/>
                <a:ea typeface="Quattrocento Sans"/>
                <a:cs typeface="Quattrocento Sans"/>
                <a:sym typeface="Quattrocento Sans"/>
              </a:rPr>
              <a:t>Isolating the p</a:t>
            </a:r>
            <a:r>
              <a:rPr lang="en-GB" sz="800">
                <a:solidFill>
                  <a:srgbClr val="101519"/>
                </a:solidFill>
                <a:latin typeface="Quattrocento Sans"/>
                <a:ea typeface="Quattrocento Sans"/>
                <a:cs typeface="Quattrocento Sans"/>
                <a:sym typeface="Quattrocento Sans"/>
              </a:rPr>
              <a:t>ositive sentiment across articles over time we see that it’s declining likely due to fears of job </a:t>
            </a:r>
            <a:r>
              <a:rPr lang="en-GB" sz="800">
                <a:solidFill>
                  <a:srgbClr val="101519"/>
                </a:solidFill>
                <a:latin typeface="Quattrocento Sans"/>
                <a:ea typeface="Quattrocento Sans"/>
                <a:cs typeface="Quattrocento Sans"/>
                <a:sym typeface="Quattrocento Sans"/>
              </a:rPr>
              <a:t>displacement</a:t>
            </a:r>
            <a:r>
              <a:rPr lang="en-GB" sz="800">
                <a:solidFill>
                  <a:srgbClr val="101519"/>
                </a:solidFill>
                <a:latin typeface="Quattrocento Sans"/>
                <a:ea typeface="Quattrocento Sans"/>
                <a:cs typeface="Quattrocento Sans"/>
                <a:sym typeface="Quattrocento Sans"/>
              </a:rPr>
              <a:t> and misinformation</a:t>
            </a:r>
            <a:endParaRPr sz="800">
              <a:solidFill>
                <a:srgbClr val="101519"/>
              </a:solidFill>
              <a:latin typeface="Quattrocento Sans"/>
              <a:ea typeface="Quattrocento Sans"/>
              <a:cs typeface="Quattrocento Sans"/>
              <a:sym typeface="Quattrocento Sans"/>
            </a:endParaRPr>
          </a:p>
        </p:txBody>
      </p:sp>
      <p:sp>
        <p:nvSpPr>
          <p:cNvPr id="211" name="Google Shape;211;p33"/>
          <p:cNvSpPr txBox="1"/>
          <p:nvPr>
            <p:ph idx="1" type="body"/>
          </p:nvPr>
        </p:nvSpPr>
        <p:spPr>
          <a:xfrm>
            <a:off x="5558550" y="4723700"/>
            <a:ext cx="3467100" cy="325800"/>
          </a:xfrm>
          <a:prstGeom prst="rect">
            <a:avLst/>
          </a:prstGeom>
          <a:ln>
            <a:noFill/>
          </a:ln>
        </p:spPr>
        <p:txBody>
          <a:bodyPr anchorCtr="0" anchor="t" bIns="34275" lIns="68575" spcFirstLastPara="1" rIns="68575" wrap="square" tIns="34275">
            <a:noAutofit/>
          </a:bodyPr>
          <a:lstStyle/>
          <a:p>
            <a:pPr indent="0" lvl="0" marL="0" rtl="0" algn="l">
              <a:lnSpc>
                <a:spcPct val="100000"/>
              </a:lnSpc>
              <a:spcBef>
                <a:spcPts val="0"/>
              </a:spcBef>
              <a:spcAft>
                <a:spcPts val="0"/>
              </a:spcAft>
              <a:buNone/>
            </a:pPr>
            <a:r>
              <a:rPr lang="en-GB" sz="800">
                <a:solidFill>
                  <a:srgbClr val="101519"/>
                </a:solidFill>
                <a:latin typeface="Quattrocento Sans"/>
                <a:ea typeface="Quattrocento Sans"/>
                <a:cs typeface="Quattrocento Sans"/>
                <a:sym typeface="Quattrocento Sans"/>
              </a:rPr>
              <a:t>Isolating the negative sentiment across articles over time we see that it’s risen significantly which lines with government stepping and citing concerns</a:t>
            </a:r>
            <a:endParaRPr sz="800">
              <a:solidFill>
                <a:srgbClr val="101519"/>
              </a:solidFill>
              <a:latin typeface="Quattrocento Sans"/>
              <a:ea typeface="Quattrocento Sans"/>
              <a:cs typeface="Quattrocento Sans"/>
              <a:sym typeface="Quattrocen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